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4" r:id="rId3"/>
    <p:sldId id="297" r:id="rId4"/>
    <p:sldId id="295" r:id="rId5"/>
    <p:sldId id="285" r:id="rId6"/>
    <p:sldId id="278" r:id="rId7"/>
    <p:sldId id="282" r:id="rId8"/>
    <p:sldId id="283" r:id="rId9"/>
    <p:sldId id="286" r:id="rId10"/>
    <p:sldId id="292" r:id="rId11"/>
    <p:sldId id="299" r:id="rId12"/>
    <p:sldId id="302" r:id="rId13"/>
    <p:sldId id="309" r:id="rId14"/>
    <p:sldId id="310" r:id="rId15"/>
    <p:sldId id="307" r:id="rId16"/>
    <p:sldId id="293" r:id="rId17"/>
    <p:sldId id="266" r:id="rId18"/>
  </p:sldIdLst>
  <p:sldSz cx="9144000" cy="5715000" type="screen16x10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7D8D84-4F12-4790-9FF4-B1A2A23E4DDE}">
          <p14:sldIdLst>
            <p14:sldId id="256"/>
            <p14:sldId id="294"/>
            <p14:sldId id="297"/>
            <p14:sldId id="295"/>
            <p14:sldId id="285"/>
            <p14:sldId id="278"/>
            <p14:sldId id="282"/>
            <p14:sldId id="283"/>
            <p14:sldId id="286"/>
            <p14:sldId id="292"/>
            <p14:sldId id="299"/>
            <p14:sldId id="302"/>
            <p14:sldId id="309"/>
            <p14:sldId id="310"/>
            <p14:sldId id="307"/>
            <p14:sldId id="293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22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Celkem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09/10</c:v>
                </c:pt>
                <c:pt idx="1">
                  <c:v>10/10</c:v>
                </c:pt>
                <c:pt idx="2">
                  <c:v>11/10</c:v>
                </c:pt>
                <c:pt idx="3">
                  <c:v>12/10</c:v>
                </c:pt>
                <c:pt idx="4">
                  <c:v>01/11</c:v>
                </c:pt>
                <c:pt idx="5">
                  <c:v>02/11</c:v>
                </c:pt>
                <c:pt idx="6">
                  <c:v>03/11</c:v>
                </c:pt>
                <c:pt idx="7">
                  <c:v>04/11</c:v>
                </c:pt>
                <c:pt idx="8">
                  <c:v>05/11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50</c:v>
                </c:pt>
                <c:pt idx="1">
                  <c:v>83</c:v>
                </c:pt>
                <c:pt idx="2">
                  <c:v>78</c:v>
                </c:pt>
                <c:pt idx="3">
                  <c:v>69</c:v>
                </c:pt>
                <c:pt idx="4">
                  <c:v>69</c:v>
                </c:pt>
                <c:pt idx="5">
                  <c:v>84</c:v>
                </c:pt>
                <c:pt idx="6">
                  <c:v>95</c:v>
                </c:pt>
                <c:pt idx="7">
                  <c:v>74</c:v>
                </c:pt>
                <c:pt idx="8">
                  <c:v>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12928"/>
        <c:axId val="4414464"/>
      </c:lineChart>
      <c:catAx>
        <c:axId val="4412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280000" vert="horz"/>
          <a:lstStyle/>
          <a:p>
            <a:pPr>
              <a:defRPr sz="1000"/>
            </a:pPr>
            <a:endParaRPr lang="cs-CZ"/>
          </a:p>
        </c:txPr>
        <c:crossAx val="4414464"/>
        <c:crosses val="autoZero"/>
        <c:auto val="1"/>
        <c:lblAlgn val="ctr"/>
        <c:lblOffset val="100"/>
        <c:noMultiLvlLbl val="0"/>
      </c:catAx>
      <c:valAx>
        <c:axId val="4414464"/>
        <c:scaling>
          <c:orientation val="minMax"/>
          <c:max val="1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cs-CZ"/>
          </a:p>
        </c:txPr>
        <c:crossAx val="4412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10/6</c:v>
                </c:pt>
                <c:pt idx="1">
                  <c:v>10/7</c:v>
                </c:pt>
                <c:pt idx="2">
                  <c:v>10/8</c:v>
                </c:pt>
                <c:pt idx="3">
                  <c:v>10/9</c:v>
                </c:pt>
                <c:pt idx="4">
                  <c:v>10/10</c:v>
                </c:pt>
                <c:pt idx="5">
                  <c:v>10/11</c:v>
                </c:pt>
                <c:pt idx="6">
                  <c:v>10/12</c:v>
                </c:pt>
                <c:pt idx="7">
                  <c:v>11/1</c:v>
                </c:pt>
                <c:pt idx="8">
                  <c:v>11/2</c:v>
                </c:pt>
                <c:pt idx="9">
                  <c:v>11/3</c:v>
                </c:pt>
                <c:pt idx="10">
                  <c:v>11/4</c:v>
                </c:pt>
                <c:pt idx="11">
                  <c:v>11/5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354</c:v>
                </c:pt>
                <c:pt idx="1">
                  <c:v>293</c:v>
                </c:pt>
                <c:pt idx="2">
                  <c:v>350</c:v>
                </c:pt>
                <c:pt idx="3">
                  <c:v>372</c:v>
                </c:pt>
                <c:pt idx="4">
                  <c:v>286</c:v>
                </c:pt>
                <c:pt idx="5">
                  <c:v>247</c:v>
                </c:pt>
                <c:pt idx="6">
                  <c:v>232</c:v>
                </c:pt>
                <c:pt idx="7">
                  <c:v>271</c:v>
                </c:pt>
                <c:pt idx="8">
                  <c:v>260</c:v>
                </c:pt>
                <c:pt idx="9">
                  <c:v>376</c:v>
                </c:pt>
                <c:pt idx="10">
                  <c:v>281</c:v>
                </c:pt>
                <c:pt idx="11">
                  <c:v>388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50560"/>
        <c:axId val="8691712"/>
      </c:lineChart>
      <c:catAx>
        <c:axId val="4450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cs-CZ"/>
          </a:p>
        </c:txPr>
        <c:crossAx val="8691712"/>
        <c:crosses val="autoZero"/>
        <c:auto val="1"/>
        <c:lblAlgn val="ctr"/>
        <c:lblOffset val="100"/>
        <c:noMultiLvlLbl val="0"/>
      </c:catAx>
      <c:valAx>
        <c:axId val="8691712"/>
        <c:scaling>
          <c:orientation val="minMax"/>
          <c:min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cs-CZ"/>
          </a:p>
        </c:txPr>
        <c:crossAx val="4450560"/>
        <c:crosses val="autoZero"/>
        <c:crossBetween val="between"/>
      </c:valAx>
    </c:plotArea>
    <c:plotVisOnly val="1"/>
    <c:dispBlanksAs val="gap"/>
    <c:showDLblsOverMax val="0"/>
  </c:chart>
  <c:txPr>
    <a:bodyPr anchor="t"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758875106261605"/>
          <c:y val="2.300469030011158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8054997634470075E-2"/>
          <c:y val="0.17550676736401269"/>
          <c:w val="0.91005493771603407"/>
          <c:h val="0.647478480651908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 smluvního vztahu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Dobrovolnictví</c:v>
                </c:pt>
                <c:pt idx="1">
                  <c:v>Dohoda o pracovní činnosti</c:v>
                </c:pt>
                <c:pt idx="2">
                  <c:v>Dohoda o provedení práce</c:v>
                </c:pt>
                <c:pt idx="3">
                  <c:v>Jiné </c:v>
                </c:pt>
                <c:pt idx="4">
                  <c:v>Práce na živnostenský list/IČO</c:v>
                </c:pt>
                <c:pt idx="5">
                  <c:v>Pracovní smlouva</c:v>
                </c:pt>
                <c:pt idx="6">
                  <c:v>Nespecifikováno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8.246333660830249E-2</c:v>
                </c:pt>
                <c:pt idx="1">
                  <c:v>0.10824653436589848</c:v>
                </c:pt>
                <c:pt idx="2">
                  <c:v>0.24401853663800929</c:v>
                </c:pt>
                <c:pt idx="3">
                  <c:v>0.1604957774140171</c:v>
                </c:pt>
                <c:pt idx="4">
                  <c:v>5.4417190106082092E-2</c:v>
                </c:pt>
                <c:pt idx="5">
                  <c:v>0.45002074603017084</c:v>
                </c:pt>
                <c:pt idx="6">
                  <c:v>9.9536882154871179E-2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2960"/>
        <c:axId val="8714496"/>
      </c:barChart>
      <c:catAx>
        <c:axId val="8712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sz="900" baseline="0"/>
            </a:pPr>
            <a:endParaRPr lang="cs-CZ"/>
          </a:p>
        </c:txPr>
        <c:crossAx val="8714496"/>
        <c:crosses val="autoZero"/>
        <c:auto val="1"/>
        <c:lblAlgn val="ctr"/>
        <c:lblOffset val="100"/>
        <c:noMultiLvlLbl val="0"/>
      </c:catAx>
      <c:valAx>
        <c:axId val="87144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cs-CZ"/>
          </a:p>
        </c:txPr>
        <c:crossAx val="8712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 dirty="0"/>
              <a:t>Typ </a:t>
            </a:r>
            <a:r>
              <a:rPr lang="cs-CZ" dirty="0" smtClean="0"/>
              <a:t>pracovního </a:t>
            </a:r>
            <a:r>
              <a:rPr lang="cs-CZ" dirty="0"/>
              <a:t>vztahu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 smluvního vztahu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5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Brigáda</c:v>
                </c:pt>
                <c:pt idx="1">
                  <c:v>Práce na plný úvazek</c:v>
                </c:pt>
                <c:pt idx="2">
                  <c:v>Práce na zkrácený úvazek</c:v>
                </c:pt>
                <c:pt idx="3">
                  <c:v>Praxe a stáže</c:v>
                </c:pt>
                <c:pt idx="4">
                  <c:v>Trainee programy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0.44874903375729219</c:v>
                </c:pt>
                <c:pt idx="1">
                  <c:v>0.48379569105123599</c:v>
                </c:pt>
                <c:pt idx="2">
                  <c:v>0.23394826640970315</c:v>
                </c:pt>
                <c:pt idx="3">
                  <c:v>2.4847807740424048E-2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00960"/>
        <c:axId val="8602752"/>
      </c:barChart>
      <c:catAx>
        <c:axId val="8600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aseline="0"/>
            </a:pPr>
            <a:endParaRPr lang="cs-CZ"/>
          </a:p>
        </c:txPr>
        <c:crossAx val="8602752"/>
        <c:crosses val="autoZero"/>
        <c:auto val="1"/>
        <c:lblAlgn val="ctr"/>
        <c:lblOffset val="100"/>
        <c:noMultiLvlLbl val="0"/>
      </c:catAx>
      <c:valAx>
        <c:axId val="86027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cs-CZ"/>
          </a:p>
        </c:txPr>
        <c:crossAx val="8600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1941198-C276-45A9-8818-714E7A383A18}" type="datetimeFigureOut">
              <a:rPr lang="cs-CZ"/>
              <a:pPr>
                <a:defRPr/>
              </a:pPr>
              <a:t>7.6.2011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cs-CZ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9BE137D-B32E-4965-85C5-C07FA86D02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6065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04025" y="5233988"/>
            <a:ext cx="2133600" cy="3048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161BF03-BA59-48BC-B75A-19386B9CFF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04025" y="5233988"/>
            <a:ext cx="2133600" cy="3048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F779FD9-7475-4F8B-97A2-95938D4E8D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04025" y="5233988"/>
            <a:ext cx="2133600" cy="3048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A4F4103-FC48-4F04-8DCA-D1789DF50C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8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354013" y="2413000"/>
            <a:ext cx="860425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Jak </a:t>
            </a:r>
            <a:r>
              <a:rPr lang="cs-CZ" sz="3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vybrat ty </a:t>
            </a:r>
            <a:r>
              <a:rPr lang="cs-CZ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správné zaměstnance?</a:t>
            </a:r>
            <a:endParaRPr lang="cs-CZ" sz="3200" dirty="0">
              <a:solidFill>
                <a:schemeClr val="bg1"/>
              </a:solidFill>
              <a:latin typeface="Calibri" pitchFamily="34" charset="0"/>
            </a:endParaRPr>
          </a:p>
          <a:p>
            <a:endParaRPr lang="cs-CZ" sz="22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cs-CZ" sz="2200" b="1" dirty="0" smtClean="0">
                <a:solidFill>
                  <a:schemeClr val="bg1"/>
                </a:solidFill>
                <a:latin typeface="Calibri" pitchFamily="34" charset="0"/>
              </a:rPr>
              <a:t>Bronislava Plesníková</a:t>
            </a:r>
            <a:r>
              <a:rPr lang="cs-CZ" sz="2200" dirty="0" smtClean="0">
                <a:solidFill>
                  <a:schemeClr val="bg1"/>
                </a:solidFill>
                <a:latin typeface="Calibri" pitchFamily="34" charset="0"/>
              </a:rPr>
              <a:t>, CSR Manager</a:t>
            </a:r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cs-CZ" sz="2200" dirty="0">
                <a:solidFill>
                  <a:schemeClr val="bg1"/>
                </a:solidFill>
                <a:latin typeface="Calibri" pitchFamily="34" charset="0"/>
              </a:rPr>
              <a:t>LMC s.r.o</a:t>
            </a:r>
            <a:r>
              <a:rPr lang="cs-CZ" sz="22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cs-CZ" sz="2200" dirty="0" smtClean="0">
                <a:solidFill>
                  <a:schemeClr val="bg1"/>
                </a:solidFill>
                <a:latin typeface="Calibri" pitchFamily="34" charset="0"/>
              </a:rPr>
              <a:t>www.lmc.eu</a:t>
            </a:r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79" y="1993404"/>
            <a:ext cx="4536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Kde hledat?</a:t>
            </a:r>
            <a:endParaRPr lang="cs-CZ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39735"/>
            <a:ext cx="21907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58888" y="1704975"/>
            <a:ext cx="691356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Mezi </a:t>
            </a:r>
            <a:r>
              <a:rPr lang="cs-CZ" sz="2000" dirty="0"/>
              <a:t>známými, na doporučení, přímé oslovení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/>
              <a:t>Na svých webových stránkách, či materiálech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/>
              <a:t>Na partnerských stránkách, či materiálech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nabídce Úřadu </a:t>
            </a:r>
            <a:r>
              <a:rPr lang="cs-CZ" sz="2000" dirty="0" smtClean="0"/>
              <a:t>práce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Pomocí tisku a jiných médií</a:t>
            </a:r>
            <a:endParaRPr lang="cs-CZ" sz="20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Pomocí pracovních portálů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Burza </a:t>
            </a:r>
            <a:r>
              <a:rPr lang="cs-CZ" sz="2000" dirty="0"/>
              <a:t>práce pro </a:t>
            </a:r>
            <a:r>
              <a:rPr lang="cs-CZ" sz="2000" dirty="0" smtClean="0"/>
              <a:t>neziskovky - online</a:t>
            </a:r>
            <a:endParaRPr lang="cs-CZ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89548"/>
            <a:ext cx="2111961" cy="154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71" y="2276848"/>
            <a:ext cx="3139597" cy="2524868"/>
          </a:xfrm>
          <a:prstGeom prst="rect">
            <a:avLst/>
          </a:prstGeom>
          <a:ln w="6350" cap="rnd">
            <a:solidFill>
              <a:schemeClr val="bg1">
                <a:lumMod val="50000"/>
              </a:schemeClr>
            </a:solidFill>
          </a:ln>
          <a:effectLst>
            <a:outerShdw blurRad="762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9064"/>
          <a:stretch/>
        </p:blipFill>
        <p:spPr>
          <a:xfrm>
            <a:off x="1331640" y="2286265"/>
            <a:ext cx="2923702" cy="2504021"/>
          </a:xfrm>
          <a:prstGeom prst="rect">
            <a:avLst/>
          </a:prstGeom>
          <a:ln w="6350" cap="rnd">
            <a:solidFill>
              <a:schemeClr val="bg1">
                <a:lumMod val="50000"/>
              </a:schemeClr>
            </a:solidFill>
          </a:ln>
          <a:effectLst>
            <a:outerShdw blurRad="76200" dist="139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7350" y="1603747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Kde lze vystavit inzerát zdarma?</a:t>
            </a:r>
            <a:endParaRPr lang="cs-CZ" sz="2400" dirty="0"/>
          </a:p>
        </p:txBody>
      </p:sp>
      <p:sp>
        <p:nvSpPr>
          <p:cNvPr id="6" name="TextBox 5"/>
          <p:cNvSpPr txBox="1"/>
          <p:nvPr/>
        </p:nvSpPr>
        <p:spPr>
          <a:xfrm rot="1036863">
            <a:off x="2162572" y="3036783"/>
            <a:ext cx="494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</a:rPr>
              <a:t>Burza práce pro neziskovky</a:t>
            </a:r>
            <a:endParaRPr lang="cs-CZ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41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1346" y="199340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Co čteme z našich dat...</a:t>
            </a:r>
            <a:endParaRPr lang="cs-CZ" sz="36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39735"/>
            <a:ext cx="3057128" cy="229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58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6474162"/>
              </p:ext>
            </p:extLst>
          </p:nvPr>
        </p:nvGraphicFramePr>
        <p:xfrm>
          <a:off x="4393674" y="3086653"/>
          <a:ext cx="3490694" cy="1787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60032" y="2909763"/>
            <a:ext cx="2808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cs-CZ" sz="1400" b="1" dirty="0" smtClean="0">
                <a:latin typeface="Calibri" pitchFamily="34" charset="0"/>
              </a:rPr>
              <a:t>Vývoj počtu dobrovolnických pozic</a:t>
            </a:r>
            <a:endParaRPr lang="cs-CZ" sz="1400" b="1" dirty="0"/>
          </a:p>
        </p:txBody>
      </p:sp>
      <p:graphicFrame>
        <p:nvGraphicFramePr>
          <p:cNvPr id="6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591989"/>
              </p:ext>
            </p:extLst>
          </p:nvPr>
        </p:nvGraphicFramePr>
        <p:xfrm>
          <a:off x="1187624" y="2137420"/>
          <a:ext cx="3168352" cy="1790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619672" y="1973659"/>
            <a:ext cx="2520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cs-CZ" sz="1400" b="1" dirty="0" smtClean="0">
                <a:latin typeface="Calibri" pitchFamily="34" charset="0"/>
              </a:rPr>
              <a:t>Vývoj počtu pozic z neziskovek</a:t>
            </a:r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38251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10957882"/>
              </p:ext>
            </p:extLst>
          </p:nvPr>
        </p:nvGraphicFramePr>
        <p:xfrm>
          <a:off x="1331640" y="1633364"/>
          <a:ext cx="640871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732240" y="1489348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rgbClr val="FF0000"/>
                </a:solidFill>
              </a:rPr>
              <a:t>Méně než 50%</a:t>
            </a:r>
          </a:p>
          <a:p>
            <a:r>
              <a:rPr lang="cs-CZ" sz="1400" dirty="0" smtClean="0">
                <a:solidFill>
                  <a:srgbClr val="FF0000"/>
                </a:solidFill>
              </a:rPr>
              <a:t>na pracovní </a:t>
            </a:r>
          </a:p>
          <a:p>
            <a:r>
              <a:rPr lang="cs-CZ" sz="1400" dirty="0" smtClean="0">
                <a:solidFill>
                  <a:srgbClr val="FF0000"/>
                </a:solidFill>
              </a:rPr>
              <a:t>smlouvu</a:t>
            </a:r>
            <a:endParaRPr lang="cs-CZ" sz="1400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6012160" y="2065412"/>
            <a:ext cx="792088" cy="2880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0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345487582"/>
              </p:ext>
            </p:extLst>
          </p:nvPr>
        </p:nvGraphicFramePr>
        <p:xfrm>
          <a:off x="1691680" y="1633364"/>
          <a:ext cx="518457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9912" y="215012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rgbClr val="FF0000"/>
                </a:solidFill>
              </a:rPr>
              <a:t>Méně než 50%</a:t>
            </a:r>
          </a:p>
          <a:p>
            <a:r>
              <a:rPr lang="cs-CZ" sz="1400" dirty="0" smtClean="0">
                <a:solidFill>
                  <a:srgbClr val="FF0000"/>
                </a:solidFill>
              </a:rPr>
              <a:t>na plný úvazek</a:t>
            </a:r>
            <a:endParaRPr lang="cs-CZ" sz="14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106440" y="2257480"/>
            <a:ext cx="792088" cy="2880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334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" b="18584"/>
          <a:stretch/>
        </p:blipFill>
        <p:spPr>
          <a:xfrm>
            <a:off x="0" y="0"/>
            <a:ext cx="9144000" cy="572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546345">
            <a:off x="1335416" y="2821340"/>
            <a:ext cx="65950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</a:rPr>
              <a:t>15 – 35% pozic - prodejci </a:t>
            </a:r>
            <a:r>
              <a:rPr lang="cs-CZ" sz="2800" b="1" dirty="0">
                <a:solidFill>
                  <a:srgbClr val="FF0000"/>
                </a:solidFill>
              </a:rPr>
              <a:t>a fundrising</a:t>
            </a:r>
          </a:p>
          <a:p>
            <a:r>
              <a:rPr lang="cs-CZ" sz="2800" b="1" dirty="0" smtClean="0">
                <a:solidFill>
                  <a:srgbClr val="FF0000"/>
                </a:solidFill>
              </a:rPr>
              <a:t> </a:t>
            </a:r>
            <a:endParaRPr lang="cs-CZ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6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58888" y="1928361"/>
            <a:ext cx="66254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sz="5400" dirty="0" smtClean="0"/>
              <a:t>Jak psát inzerát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16217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1777380"/>
            <a:ext cx="662473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cs-CZ" sz="2400" dirty="0" smtClean="0"/>
              <a:t>Co má správný inzerát obsahovat</a:t>
            </a:r>
            <a:endParaRPr lang="cs-CZ" sz="24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Název pozice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Náplň práce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Požadujeme (vzdělání, praxe, jazyky, znalost PC...)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Nabízíme (včetně finančního i nefinančního ohodnocení)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Typ pracovního vztahu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Typ smluvního vztahu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 smtClean="0"/>
              <a:t>Práce vhodná pro...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1600" dirty="0"/>
              <a:t>Kontaktní osoba a </a:t>
            </a:r>
            <a:r>
              <a:rPr lang="cs-CZ" sz="1600" dirty="0" smtClean="0"/>
              <a:t>kontakt</a:t>
            </a:r>
            <a:endParaRPr lang="cs-CZ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0221">
            <a:off x="6518220" y="1604543"/>
            <a:ext cx="2032198" cy="143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161" y="1501077"/>
            <a:ext cx="200025" cy="20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9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625252"/>
            <a:ext cx="3888431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3600" b="1" dirty="0"/>
              <a:t>Č</a:t>
            </a:r>
            <a:r>
              <a:rPr lang="cs-CZ" sz="3600" b="1" dirty="0" smtClean="0"/>
              <a:t>ím konkrétnější inzerát,</a:t>
            </a:r>
          </a:p>
          <a:p>
            <a:pPr algn="ctr">
              <a:spcAft>
                <a:spcPts val="600"/>
              </a:spcAft>
            </a:pPr>
            <a:r>
              <a:rPr lang="cs-CZ" sz="3600" b="1" dirty="0" smtClean="0"/>
              <a:t>tím relevantnější odpovědi.</a:t>
            </a:r>
            <a:endParaRPr lang="cs-CZ" sz="36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251" y="0"/>
            <a:ext cx="4736501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1" b="-10071"/>
          <a:stretch/>
        </p:blipFill>
        <p:spPr bwMode="auto">
          <a:xfrm>
            <a:off x="2771800" y="346548"/>
            <a:ext cx="4993358" cy="560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625252"/>
            <a:ext cx="388843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3600" b="1" dirty="0"/>
              <a:t>Č</a:t>
            </a:r>
            <a:r>
              <a:rPr lang="cs-CZ" sz="3600" b="1" dirty="0" smtClean="0"/>
              <a:t>ím obecnější inzerát,</a:t>
            </a:r>
          </a:p>
          <a:p>
            <a:pPr algn="ctr">
              <a:spcAft>
                <a:spcPts val="600"/>
              </a:spcAft>
            </a:pPr>
            <a:r>
              <a:rPr lang="cs-CZ" sz="3600" b="1" dirty="0" smtClean="0"/>
              <a:t>tím více „jakýchokoli“</a:t>
            </a:r>
          </a:p>
          <a:p>
            <a:pPr algn="ctr">
              <a:spcAft>
                <a:spcPts val="600"/>
              </a:spcAft>
            </a:pPr>
            <a:r>
              <a:rPr lang="cs-CZ" sz="3600" b="1" dirty="0" smtClean="0"/>
              <a:t>odpovědí.</a:t>
            </a:r>
            <a:endParaRPr lang="cs-CZ" sz="36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"/>
          <a:stretch/>
        </p:blipFill>
        <p:spPr bwMode="auto">
          <a:xfrm>
            <a:off x="4618609" y="0"/>
            <a:ext cx="4534024" cy="57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1714078"/>
            <a:ext cx="424847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cs-CZ" sz="1400" b="1" dirty="0" smtClean="0"/>
              <a:t>Projektový specialista</a:t>
            </a:r>
          </a:p>
          <a:p>
            <a:pPr>
              <a:spcAft>
                <a:spcPts val="0"/>
              </a:spcAft>
            </a:pPr>
            <a:endParaRPr lang="cs-CZ" sz="1000" b="1" dirty="0" smtClean="0"/>
          </a:p>
          <a:p>
            <a:pPr>
              <a:spcAft>
                <a:spcPts val="0"/>
              </a:spcAft>
            </a:pPr>
            <a:r>
              <a:rPr lang="cs-CZ" sz="1000" dirty="0"/>
              <a:t>Nezisková organizace </a:t>
            </a:r>
            <a:r>
              <a:rPr lang="cs-CZ" sz="1000" dirty="0" smtClean="0"/>
              <a:t>XY hledá </a:t>
            </a:r>
            <a:r>
              <a:rPr lang="cs-CZ" sz="1000" dirty="0"/>
              <a:t>do svých řad kolegy do nových projektů, zaměřených na </a:t>
            </a:r>
            <a:r>
              <a:rPr lang="cs-CZ" sz="1000" dirty="0" smtClean="0"/>
              <a:t>důchodovou reformu </a:t>
            </a:r>
            <a:r>
              <a:rPr lang="cs-CZ" sz="1000" dirty="0"/>
              <a:t>a problematiku bydlení</a:t>
            </a:r>
            <a:r>
              <a:rPr lang="cs-CZ" sz="1000" dirty="0" smtClean="0"/>
              <a:t>.</a:t>
            </a:r>
          </a:p>
          <a:p>
            <a:pPr>
              <a:spcAft>
                <a:spcPts val="0"/>
              </a:spcAft>
            </a:pPr>
            <a:endParaRPr lang="cs-CZ" sz="1000" dirty="0" smtClean="0"/>
          </a:p>
          <a:p>
            <a:pPr>
              <a:spcAft>
                <a:spcPts val="0"/>
              </a:spcAft>
            </a:pPr>
            <a:r>
              <a:rPr lang="cs-CZ" sz="1000" dirty="0" smtClean="0"/>
              <a:t>Požadujeme: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Komunikační a organizační schopnosti 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Aktivní přístup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Ochotu učit se novým věcem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Spolehlivost, pracovitost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Min. SŠ, ekonomické zaměření </a:t>
            </a:r>
            <a:r>
              <a:rPr lang="cs-CZ" sz="1000" dirty="0" smtClean="0"/>
              <a:t>výhodou</a:t>
            </a:r>
          </a:p>
          <a:p>
            <a:pPr>
              <a:spcAft>
                <a:spcPts val="0"/>
              </a:spcAft>
            </a:pPr>
            <a:endParaRPr lang="cs-CZ" sz="1000" dirty="0"/>
          </a:p>
          <a:p>
            <a:pPr>
              <a:spcAft>
                <a:spcPts val="0"/>
              </a:spcAft>
            </a:pPr>
            <a:r>
              <a:rPr lang="cs-CZ" sz="1000" dirty="0" smtClean="0"/>
              <a:t>Nabízíme: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Zajímavé finanční ohodnocení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Možnost stát se profesionálem v dané oblasti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Odborné proškolení zdarma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Příjemné pracovní prostředí</a:t>
            </a:r>
          </a:p>
          <a:p>
            <a:pPr>
              <a:spcAft>
                <a:spcPts val="0"/>
              </a:spcAft>
            </a:pPr>
            <a:r>
              <a:rPr lang="cs-CZ" sz="1000" dirty="0"/>
              <a:t>• Možnost osobního a kariérního </a:t>
            </a:r>
            <a:r>
              <a:rPr lang="cs-CZ" sz="1000" dirty="0" smtClean="0"/>
              <a:t>růstu</a:t>
            </a:r>
          </a:p>
          <a:p>
            <a:pPr>
              <a:spcAft>
                <a:spcPts val="0"/>
              </a:spcAft>
            </a:pPr>
            <a:endParaRPr lang="cs-CZ" sz="1000" dirty="0"/>
          </a:p>
          <a:p>
            <a:pPr>
              <a:spcAft>
                <a:spcPts val="0"/>
              </a:spcAft>
            </a:pPr>
            <a:r>
              <a:rPr lang="cs-CZ" sz="1000" dirty="0"/>
              <a:t>Vaše strukturované životopisy a telefonický kontakt zasílejte na </a:t>
            </a:r>
            <a:r>
              <a:rPr lang="cs-CZ" sz="1000" dirty="0" smtClean="0"/>
              <a:t>email</a:t>
            </a:r>
            <a:r>
              <a:rPr lang="cs-CZ" sz="1000" dirty="0"/>
              <a:t> </a:t>
            </a:r>
            <a:r>
              <a:rPr lang="cs-CZ" sz="1000" dirty="0" smtClean="0"/>
              <a:t>...</a:t>
            </a:r>
            <a:endParaRPr lang="cs-CZ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4860032" y="3690342"/>
            <a:ext cx="2879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Inzerát si přečetlo bezmála 5 000 lidí.</a:t>
            </a:r>
          </a:p>
          <a:p>
            <a:r>
              <a:rPr lang="cs-CZ" sz="1200" b="1" dirty="0" smtClean="0">
                <a:solidFill>
                  <a:srgbClr val="FF0000"/>
                </a:solidFill>
              </a:rPr>
              <a:t>Skoro 500  z nich odpovědělo!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1777380"/>
            <a:ext cx="604867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800" b="1" dirty="0" smtClean="0"/>
              <a:t>Jak sladit očekávání zaměstnance a zaměstnavatele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Definujte své potřeby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Definujte </a:t>
            </a:r>
            <a:r>
              <a:rPr lang="cs-CZ" sz="2000" dirty="0"/>
              <a:t>rozsah práce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Definujte </a:t>
            </a:r>
            <a:r>
              <a:rPr lang="cs-CZ" sz="2000" dirty="0"/>
              <a:t>konkrétní cíle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cs-CZ" sz="2000" dirty="0" smtClean="0"/>
              <a:t>Definujte hodnotící </a:t>
            </a:r>
            <a:r>
              <a:rPr lang="cs-CZ" sz="2000" dirty="0"/>
              <a:t>kritéria</a:t>
            </a:r>
          </a:p>
        </p:txBody>
      </p:sp>
    </p:spTree>
    <p:extLst>
      <p:ext uri="{BB962C8B-B14F-4D97-AF65-F5344CB8AC3E}">
        <p14:creationId xmlns:p14="http://schemas.microsoft.com/office/powerpoint/2010/main" val="24215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354013" y="2413000"/>
            <a:ext cx="860425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cs-CZ" sz="3200" b="1" dirty="0" smtClean="0">
                <a:solidFill>
                  <a:prstClr val="white"/>
                </a:solidFill>
                <a:latin typeface="Calibri" pitchFamily="34" charset="0"/>
              </a:rPr>
              <a:t>Děkuji za pozornost</a:t>
            </a:r>
            <a:endParaRPr lang="cs-CZ" sz="3200" b="1" dirty="0">
              <a:solidFill>
                <a:prstClr val="white"/>
              </a:solidFill>
              <a:latin typeface="Calibri" pitchFamily="34" charset="0"/>
            </a:endParaRPr>
          </a:p>
          <a:p>
            <a:pPr lvl="0"/>
            <a:endParaRPr lang="cs-CZ" sz="2200" dirty="0">
              <a:solidFill>
                <a:srgbClr val="FFFFFF"/>
              </a:solidFill>
              <a:latin typeface="Calibri" pitchFamily="34" charset="0"/>
            </a:endParaRPr>
          </a:p>
          <a:p>
            <a:r>
              <a:rPr lang="cs-CZ" sz="2200" b="1" dirty="0" smtClean="0">
                <a:solidFill>
                  <a:schemeClr val="bg1"/>
                </a:solidFill>
                <a:latin typeface="Calibri" pitchFamily="34" charset="0"/>
              </a:rPr>
              <a:t>Bronislava Plesníková</a:t>
            </a:r>
            <a:endParaRPr lang="cs-CZ" sz="2200" b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cs-CZ" sz="2200" dirty="0" smtClean="0">
                <a:solidFill>
                  <a:schemeClr val="bg1"/>
                </a:solidFill>
                <a:latin typeface="Calibri" pitchFamily="34" charset="0"/>
              </a:rPr>
              <a:t>CSR Manager</a:t>
            </a:r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cs-CZ" sz="2200" dirty="0">
                <a:solidFill>
                  <a:schemeClr val="bg1"/>
                </a:solidFill>
                <a:latin typeface="Calibri" pitchFamily="34" charset="0"/>
              </a:rPr>
              <a:t>e-mail: </a:t>
            </a:r>
            <a:r>
              <a:rPr lang="cs-CZ" sz="2200" dirty="0" smtClean="0">
                <a:solidFill>
                  <a:schemeClr val="bg1"/>
                </a:solidFill>
                <a:latin typeface="Calibri" pitchFamily="34" charset="0"/>
              </a:rPr>
              <a:t>bronislava.plesnikova@lmc.eu</a:t>
            </a:r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  <a:p>
            <a:endParaRPr lang="cs-CZ" sz="22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cs-CZ" sz="2200" b="1" dirty="0">
                <a:solidFill>
                  <a:schemeClr val="bg1"/>
                </a:solidFill>
                <a:latin typeface="Calibri" pitchFamily="34" charset="0"/>
              </a:rPr>
              <a:t>LMC s.r.o.</a:t>
            </a:r>
            <a:br>
              <a:rPr lang="cs-CZ" sz="22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cs-CZ" sz="2200" dirty="0">
                <a:solidFill>
                  <a:schemeClr val="bg1"/>
                </a:solidFill>
                <a:latin typeface="Calibri" pitchFamily="34" charset="0"/>
              </a:rPr>
              <a:t>www.lmc.eu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</TotalTime>
  <Words>309</Words>
  <Application>Microsoft Office PowerPoint</Application>
  <PresentationFormat>On-screen Show (16:10)</PresentationFormat>
  <Paragraphs>76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Petr Liko</dc:creator>
  <cp:lastModifiedBy>Bronislava Plesnikova</cp:lastModifiedBy>
  <cp:revision>117</cp:revision>
  <dcterms:created xsi:type="dcterms:W3CDTF">2011-03-22T02:07:37Z</dcterms:created>
  <dcterms:modified xsi:type="dcterms:W3CDTF">2011-06-07T16:59:03Z</dcterms:modified>
</cp:coreProperties>
</file>