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330" r:id="rId4"/>
    <p:sldId id="261" r:id="rId5"/>
    <p:sldId id="272" r:id="rId6"/>
    <p:sldId id="332" r:id="rId7"/>
    <p:sldId id="277" r:id="rId8"/>
    <p:sldId id="331" r:id="rId9"/>
    <p:sldId id="278" r:id="rId10"/>
    <p:sldId id="309" r:id="rId11"/>
    <p:sldId id="317" r:id="rId12"/>
    <p:sldId id="310" r:id="rId13"/>
    <p:sldId id="321" r:id="rId14"/>
    <p:sldId id="280" r:id="rId15"/>
    <p:sldId id="285" r:id="rId16"/>
    <p:sldId id="284" r:id="rId17"/>
    <p:sldId id="304" r:id="rId18"/>
    <p:sldId id="305" r:id="rId19"/>
    <p:sldId id="318" r:id="rId20"/>
    <p:sldId id="319" r:id="rId21"/>
    <p:sldId id="320" r:id="rId22"/>
    <p:sldId id="324" r:id="rId23"/>
    <p:sldId id="307" r:id="rId24"/>
    <p:sldId id="308" r:id="rId25"/>
    <p:sldId id="295" r:id="rId26"/>
    <p:sldId id="297" r:id="rId27"/>
    <p:sldId id="298" r:id="rId28"/>
    <p:sldId id="300" r:id="rId29"/>
    <p:sldId id="327" r:id="rId30"/>
    <p:sldId id="328" r:id="rId31"/>
    <p:sldId id="329" r:id="rId32"/>
    <p:sldId id="270" r:id="rId33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107" d="100"/>
          <a:sy n="107" d="100"/>
        </p:scale>
        <p:origin x="-78" y="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F88A3-4CD1-48B5-918A-7EF7B31F3F19}" type="datetimeFigureOut">
              <a:rPr lang="cs-CZ" smtClean="0"/>
              <a:pPr/>
              <a:t>7.4.2014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1FEA3-F98A-4A65-8016-3B633F0E1E9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88937-C370-45C4-8C29-C13975B231A6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14</a:t>
            </a:fld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16</a:t>
            </a:fld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17</a:t>
            </a:fld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18</a:t>
            </a:fld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19</a:t>
            </a:fld>
            <a:endParaRPr lang="cs-C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20</a:t>
            </a:fld>
            <a:endParaRPr 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21</a:t>
            </a:fld>
            <a:endParaRPr 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88937-C370-45C4-8C29-C13975B231A6}" type="slidenum">
              <a:rPr lang="cs-CZ" smtClean="0"/>
              <a:pPr/>
              <a:t>22</a:t>
            </a:fld>
            <a:endParaRPr lang="cs-C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23</a:t>
            </a:fld>
            <a:endParaRPr lang="cs-C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24</a:t>
            </a:fld>
            <a:endParaRPr lang="cs-C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25</a:t>
            </a:fld>
            <a:endParaRPr lang="cs-C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26</a:t>
            </a:fld>
            <a:endParaRPr lang="cs-C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27</a:t>
            </a:fld>
            <a:endParaRPr lang="cs-C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28</a:t>
            </a:fld>
            <a:endParaRPr lang="cs-C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29</a:t>
            </a:fld>
            <a:endParaRPr lang="cs-CZ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9FE217-51BB-4AFD-AB81-00FB74A62214}" type="slidenum">
              <a:rPr lang="cs-CZ" smtClean="0"/>
              <a:pPr/>
              <a:t>30</a:t>
            </a:fld>
            <a:endParaRPr lang="cs-CZ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31</a:t>
            </a:fld>
            <a:endParaRPr lang="cs-CZ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1FEA3-F98A-4A65-8016-3B633F0E1E98}" type="slidenum">
              <a:rPr lang="cs-CZ" smtClean="0"/>
              <a:pPr/>
              <a:t>32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OS Úvodní snímek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755576" y="3140968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Myriad Pro Regular" pitchFamily="2" charset="0"/>
              </a:defRPr>
            </a:lvl1pPr>
          </a:lstStyle>
          <a:p>
            <a:r>
              <a:rPr lang="cs-CZ" dirty="0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9841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OS rozdělovník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7584" y="2060848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Myriad Pro Regular" pitchFamily="2" charset="0"/>
              </a:defRPr>
            </a:lvl1pPr>
          </a:lstStyle>
          <a:p>
            <a:r>
              <a:rPr lang="cs-CZ" dirty="0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7638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ROS obsah 1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>
            <a:lvl1pPr>
              <a:defRPr sz="3600">
                <a:latin typeface="Myriad Pro Semibold" pitchFamily="2" charset="0"/>
              </a:defRPr>
            </a:lvl1pPr>
          </a:lstStyle>
          <a:p>
            <a:r>
              <a:rPr lang="en-US" dirty="0" smtClean="0"/>
              <a:t>NADPIS, MYRIAD PRO SEMIBOLD, </a:t>
            </a:r>
            <a:r>
              <a:rPr lang="cs-CZ" dirty="0" smtClean="0"/>
              <a:t>36</a:t>
            </a:r>
            <a:r>
              <a:rPr lang="en-US" dirty="0" smtClean="0"/>
              <a:t>B 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57200" y="2132856"/>
            <a:ext cx="8229600" cy="3993307"/>
          </a:xfrm>
        </p:spPr>
        <p:txBody>
          <a:bodyPr/>
          <a:lstStyle>
            <a:lvl1pPr marL="0" indent="0">
              <a:buNone/>
              <a:defRPr sz="1600" baseline="0">
                <a:latin typeface="Myriad Pro Regular" pitchFamily="2" charset="0"/>
              </a:defRPr>
            </a:lvl1pPr>
          </a:lstStyle>
          <a:p>
            <a:pPr lvl="0"/>
            <a:r>
              <a:rPr lang="cs-CZ" dirty="0" smtClean="0"/>
              <a:t> </a:t>
            </a:r>
            <a:r>
              <a:rPr lang="en-US" dirty="0" err="1" smtClean="0"/>
              <a:t>Běžný</a:t>
            </a:r>
            <a:r>
              <a:rPr lang="en-US" dirty="0" smtClean="0"/>
              <a:t> text, Myriad Pro Regular,  1</a:t>
            </a:r>
            <a:r>
              <a:rPr lang="cs-CZ" dirty="0" smtClean="0"/>
              <a:t>6</a:t>
            </a:r>
            <a:r>
              <a:rPr lang="en-US" dirty="0" smtClean="0"/>
              <a:t>b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5617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ROS obsah 2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>
            <a:lvl1pPr>
              <a:defRPr sz="3600">
                <a:latin typeface="Myriad Pro Semibold" pitchFamily="2" charset="0"/>
              </a:defRPr>
            </a:lvl1pPr>
          </a:lstStyle>
          <a:p>
            <a:r>
              <a:rPr lang="en-US" dirty="0" smtClean="0"/>
              <a:t>NADPIS, MYRIAD PRO SEMIBOLD, </a:t>
            </a:r>
            <a:r>
              <a:rPr lang="cs-CZ" dirty="0" smtClean="0"/>
              <a:t>36</a:t>
            </a:r>
            <a:r>
              <a:rPr lang="en-US" dirty="0" smtClean="0"/>
              <a:t>B 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57200" y="2132856"/>
            <a:ext cx="8229600" cy="3993307"/>
          </a:xfrm>
        </p:spPr>
        <p:txBody>
          <a:bodyPr/>
          <a:lstStyle>
            <a:lvl1pPr marL="0" indent="0">
              <a:buNone/>
              <a:defRPr sz="1600" baseline="0">
                <a:latin typeface="Myriad Pro Regular" pitchFamily="2" charset="0"/>
              </a:defRPr>
            </a:lvl1pPr>
          </a:lstStyle>
          <a:p>
            <a:pPr lvl="0"/>
            <a:r>
              <a:rPr lang="cs-CZ" dirty="0" smtClean="0"/>
              <a:t> </a:t>
            </a:r>
            <a:r>
              <a:rPr lang="en-US" dirty="0" err="1" smtClean="0"/>
              <a:t>Běžný</a:t>
            </a:r>
            <a:r>
              <a:rPr lang="en-US" dirty="0" smtClean="0"/>
              <a:t> text, Myriad Pro Regular,  1</a:t>
            </a:r>
            <a:r>
              <a:rPr lang="cs-CZ" dirty="0" smtClean="0"/>
              <a:t>6</a:t>
            </a:r>
            <a:r>
              <a:rPr lang="en-US" dirty="0" smtClean="0"/>
              <a:t>b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8419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F0E7-BAED-4B43-A30A-4739275A5347}" type="datetimeFigureOut">
              <a:rPr lang="cs-CZ" smtClean="0"/>
              <a:pPr/>
              <a:t>7.4.2014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E94C3-DE74-404D-8D7C-E74233512E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4BEAD-20B9-4352-985B-FF1EAACCAD5E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17A8F-9D29-4EB0-ABF8-869A4864D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71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61" r:id="rId4"/>
    <p:sldLayoutId id="2147483664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moztedetem.c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120x600px.gi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G:\Spojenci%20PD\Po%20novele.zi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G:\Spojenci_ppt\Fotoalbum.ppt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99592" y="2924944"/>
            <a:ext cx="6912768" cy="204608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rgbClr val="C00000"/>
                </a:solidFill>
                <a:latin typeface="+mj-lt"/>
              </a:rPr>
              <a:t>SPOJENCI</a:t>
            </a:r>
            <a:r>
              <a:rPr lang="cs-CZ" sz="2400" b="1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cs-CZ" sz="2400" b="1" dirty="0" smtClean="0">
                <a:solidFill>
                  <a:srgbClr val="C00000"/>
                </a:solidFill>
                <a:latin typeface="+mj-lt"/>
              </a:rPr>
            </a:br>
            <a:r>
              <a:rPr lang="cs-CZ" sz="2400" b="1" dirty="0" smtClean="0">
                <a:solidFill>
                  <a:srgbClr val="C00000"/>
                </a:solidFill>
                <a:latin typeface="+mj-lt"/>
              </a:rPr>
              <a:t>sbírkového projektu POMOZTE DĚTEM!</a:t>
            </a:r>
            <a:br>
              <a:rPr lang="cs-CZ" sz="2400" b="1" dirty="0" smtClean="0">
                <a:solidFill>
                  <a:srgbClr val="C00000"/>
                </a:solidFill>
                <a:latin typeface="+mj-lt"/>
              </a:rPr>
            </a:br>
            <a:r>
              <a:rPr lang="cs-CZ" sz="18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Kateřina Tomášová – projektová manažerka</a:t>
            </a:r>
            <a:r>
              <a:rPr lang="cs-CZ" sz="2400" b="1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cs-CZ" sz="2400" b="1" dirty="0" smtClean="0">
                <a:solidFill>
                  <a:srgbClr val="C00000"/>
                </a:solidFill>
                <a:latin typeface="+mj-lt"/>
              </a:rPr>
            </a:br>
            <a:endParaRPr lang="cs-CZ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Obrázek 4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1628800"/>
            <a:ext cx="2611010" cy="11431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508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>
                <a:solidFill>
                  <a:srgbClr val="C00000"/>
                </a:solidFill>
                <a:latin typeface="+mj-lt"/>
              </a:rPr>
              <a:t>Pomozte dětem</a:t>
            </a:r>
            <a:endParaRPr lang="en-US" sz="2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993307"/>
          </a:xfrm>
        </p:spPr>
        <p:txBody>
          <a:bodyPr/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>
                <a:latin typeface="+mn-lt"/>
              </a:rPr>
              <a:t>   Společný sbírkový projekt NROS a ČT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sz="1400" dirty="0" smtClean="0">
                <a:latin typeface="+mn-lt"/>
              </a:rPr>
              <a:t> </a:t>
            </a:r>
            <a:r>
              <a:rPr lang="cs-CZ" sz="1400" dirty="0" smtClean="0">
                <a:solidFill>
                  <a:prstClr val="black"/>
                </a:solidFill>
                <a:latin typeface="Calibri"/>
              </a:rPr>
              <a:t>   </a:t>
            </a:r>
            <a:r>
              <a:rPr lang="cs-CZ" dirty="0" smtClean="0">
                <a:latin typeface="+mn-lt"/>
              </a:rPr>
              <a:t>Sbírka vznikla dle modelu britské BBC – </a:t>
            </a:r>
            <a:r>
              <a:rPr lang="cs-CZ" dirty="0" err="1" smtClean="0">
                <a:latin typeface="+mn-lt"/>
              </a:rPr>
              <a:t>Children</a:t>
            </a:r>
            <a:r>
              <a:rPr lang="cs-CZ" dirty="0" smtClean="0">
                <a:latin typeface="+mn-lt"/>
              </a:rPr>
              <a:t> in </a:t>
            </a:r>
            <a:r>
              <a:rPr lang="cs-CZ" dirty="0" err="1" smtClean="0">
                <a:latin typeface="+mn-lt"/>
              </a:rPr>
              <a:t>Need</a:t>
            </a:r>
            <a:r>
              <a:rPr lang="cs-CZ" dirty="0" smtClean="0">
                <a:latin typeface="+mn-lt"/>
              </a:rPr>
              <a:t>, začátek projektu 1998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cs-CZ" sz="1400" dirty="0" smtClean="0">
                <a:latin typeface="+mn-lt"/>
              </a:rPr>
              <a:t>    </a:t>
            </a:r>
            <a:r>
              <a:rPr lang="cs-CZ" dirty="0" smtClean="0">
                <a:latin typeface="+mn-lt"/>
              </a:rPr>
              <a:t>Velikonoční pondělí – sbírkový vrchol, sbírkové akce jsou po celý rok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cs-CZ" sz="1400" dirty="0" smtClean="0">
                <a:latin typeface="+mn-lt"/>
              </a:rPr>
              <a:t>    </a:t>
            </a:r>
            <a:r>
              <a:rPr lang="cs-CZ" sz="1400" dirty="0" smtClean="0">
                <a:latin typeface="+mn-lt"/>
                <a:hlinkClick r:id="rId3"/>
              </a:rPr>
              <a:t>www.pomoztedetem.cz</a:t>
            </a:r>
            <a:r>
              <a:rPr lang="cs-CZ" sz="1400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latin typeface="+mn-lt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86" y="3835499"/>
            <a:ext cx="2478410" cy="1405541"/>
          </a:xfrm>
          <a:prstGeom prst="rect">
            <a:avLst/>
          </a:prstGeom>
        </p:spPr>
      </p:pic>
      <p:pic>
        <p:nvPicPr>
          <p:cNvPr id="6" name="Obrázek 5" descr="kure_leti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139" y="610658"/>
            <a:ext cx="797525" cy="1064828"/>
          </a:xfrm>
          <a:prstGeom prst="rect">
            <a:avLst/>
          </a:prstGeom>
        </p:spPr>
      </p:pic>
      <p:pic>
        <p:nvPicPr>
          <p:cNvPr id="8" name="Obrázek 2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139952" y="4221088"/>
            <a:ext cx="3117850" cy="6762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4363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64096"/>
          </a:xfrm>
        </p:spPr>
        <p:txBody>
          <a:bodyPr>
            <a:normAutofit/>
          </a:bodyPr>
          <a:lstStyle/>
          <a:p>
            <a:r>
              <a:rPr lang="cs-CZ" sz="2400" b="1" dirty="0" smtClean="0">
                <a:latin typeface="+mj-lt"/>
              </a:rPr>
              <a:t>BBC CHILDREN IN NEED</a:t>
            </a:r>
            <a:endParaRPr lang="cs-CZ" sz="2400" b="1" dirty="0">
              <a:latin typeface="+mj-lt"/>
            </a:endParaRPr>
          </a:p>
        </p:txBody>
      </p:sp>
      <p:pic>
        <p:nvPicPr>
          <p:cNvPr id="23" name="Zástupný symbol pro obsah 22" descr="chi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9348" y="1340768"/>
            <a:ext cx="8507370" cy="4785395"/>
          </a:xfrm>
        </p:spPr>
      </p:pic>
      <p:pic>
        <p:nvPicPr>
          <p:cNvPr id="24" name="Obrázek 23" descr="CHILDREN IN NEED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1329966"/>
            <a:ext cx="5137402" cy="3858760"/>
          </a:xfrm>
          <a:prstGeom prst="rect">
            <a:avLst/>
          </a:prstGeom>
        </p:spPr>
      </p:pic>
      <p:pic>
        <p:nvPicPr>
          <p:cNvPr id="25" name="Obrázek 24" descr="CHILDREN IN NEED-3_ak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1484784"/>
            <a:ext cx="3139524" cy="2089210"/>
          </a:xfrm>
          <a:prstGeom prst="rect">
            <a:avLst/>
          </a:prstGeom>
        </p:spPr>
      </p:pic>
      <p:pic>
        <p:nvPicPr>
          <p:cNvPr id="26" name="Obrázek 25" descr="CHILDREN IN NEED-5_akce_kol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1412776"/>
            <a:ext cx="3424933" cy="1917963"/>
          </a:xfrm>
          <a:prstGeom prst="rect">
            <a:avLst/>
          </a:prstGeom>
        </p:spPr>
      </p:pic>
      <p:pic>
        <p:nvPicPr>
          <p:cNvPr id="27" name="Obrázek 26" descr="CHILDREN IN NEED-6_akc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3528" y="3501008"/>
            <a:ext cx="3413516" cy="1917963"/>
          </a:xfrm>
          <a:prstGeom prst="rect">
            <a:avLst/>
          </a:prstGeom>
        </p:spPr>
      </p:pic>
      <p:pic>
        <p:nvPicPr>
          <p:cNvPr id="28" name="Obrázek 27" descr="CHILDREN IN NEED-7_akc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71800" y="2852936"/>
            <a:ext cx="4007174" cy="1643968"/>
          </a:xfrm>
          <a:prstGeom prst="rect">
            <a:avLst/>
          </a:prstGeom>
        </p:spPr>
      </p:pic>
      <p:pic>
        <p:nvPicPr>
          <p:cNvPr id="29" name="Obrázek 28" descr="CHILDREN IN NEED-autobu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60032" y="3645024"/>
            <a:ext cx="3584767" cy="1826633"/>
          </a:xfrm>
          <a:prstGeom prst="rect">
            <a:avLst/>
          </a:prstGeom>
        </p:spPr>
      </p:pic>
      <p:pic>
        <p:nvPicPr>
          <p:cNvPr id="30" name="Obrázek 29" descr="CHILDREN IN NEED-woga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15816" y="2636912"/>
            <a:ext cx="3424933" cy="1917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cs-CZ" sz="2400" b="1" dirty="0" smtClean="0">
                <a:solidFill>
                  <a:srgbClr val="C00000"/>
                </a:solidFill>
                <a:latin typeface="+mj-lt"/>
              </a:rPr>
              <a:t>Cíle a principy projektu Pomozte dětem</a:t>
            </a:r>
            <a:endParaRPr lang="cs-CZ" sz="2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67544" y="1844825"/>
            <a:ext cx="8229600" cy="136815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b="1" dirty="0" smtClean="0">
                <a:latin typeface="+mn-lt"/>
              </a:rPr>
              <a:t>   </a:t>
            </a:r>
            <a:r>
              <a:rPr lang="cs-CZ" sz="1400" b="1" dirty="0" smtClean="0">
                <a:latin typeface="+mn-lt"/>
              </a:rPr>
              <a:t>Umožnit přímou a účinnou pomoc ohroženým a znevýhodněným dětem do 18 let </a:t>
            </a:r>
            <a:r>
              <a:rPr lang="cs-CZ" sz="1400" dirty="0" smtClean="0">
                <a:latin typeface="+mn-lt"/>
              </a:rPr>
              <a:t>v celé České republice zvyšováním kvality jejich života, vytvářením rovných příležitostí pro různé skupiny populace a podporou práv dětí na život v rodině nebo v náhradním rodinném prostředí. </a:t>
            </a:r>
          </a:p>
          <a:p>
            <a:pPr>
              <a:lnSpc>
                <a:spcPct val="150000"/>
              </a:lnSpc>
            </a:pPr>
            <a:r>
              <a:rPr lang="cs-CZ" sz="1400" dirty="0" smtClean="0">
                <a:latin typeface="+mn-lt"/>
              </a:rPr>
              <a:t> 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+mn-lt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11560" y="3284985"/>
            <a:ext cx="295232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cs-CZ" dirty="0" smtClean="0"/>
              <a:t>Principy projektu: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cs-CZ" dirty="0" smtClean="0"/>
              <a:t> POMÁHAT A BAVIT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cs-CZ" dirty="0" smtClean="0"/>
              <a:t> POMÁHAT A INFORMOVAT </a:t>
            </a:r>
          </a:p>
          <a:p>
            <a:endParaRPr lang="cs-CZ" dirty="0"/>
          </a:p>
        </p:txBody>
      </p:sp>
      <p:pic>
        <p:nvPicPr>
          <p:cNvPr id="6" name="Obrázek 5" descr="pomahejte dětem s vervo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780928"/>
            <a:ext cx="1799106" cy="22616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4363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b="1" dirty="0" err="1" smtClean="0">
                <a:latin typeface="+mj-lt"/>
              </a:rPr>
              <a:t>Fundraising</a:t>
            </a:r>
            <a:r>
              <a:rPr lang="cs-CZ" sz="2400" b="1" dirty="0" smtClean="0">
                <a:latin typeface="+mj-lt"/>
              </a:rPr>
              <a:t> sbírky aneb „JAK MŮŽETE POMOCI“</a:t>
            </a:r>
            <a:endParaRPr lang="cs-CZ" sz="2400" b="1" dirty="0">
              <a:latin typeface="+mj-lt"/>
            </a:endParaRPr>
          </a:p>
        </p:txBody>
      </p:sp>
      <p:pic>
        <p:nvPicPr>
          <p:cNvPr id="9" name="Zástupný symbol pro obsah 8" descr="120x600px.gif">
            <a:hlinkClick r:id="rId3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837362" y="2133600"/>
            <a:ext cx="758974" cy="3992563"/>
          </a:xfrm>
        </p:spPr>
      </p:pic>
      <p:sp>
        <p:nvSpPr>
          <p:cNvPr id="8" name="TextovéPole 7"/>
          <p:cNvSpPr txBox="1"/>
          <p:nvPr/>
        </p:nvSpPr>
        <p:spPr>
          <a:xfrm>
            <a:off x="539552" y="2060849"/>
            <a:ext cx="54726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cs-CZ" dirty="0" smtClean="0"/>
              <a:t> Přispějte na konto  - pošlete SMS ve tvaru „DMS KURE“ na číslo 87 777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cs-CZ" dirty="0" smtClean="0"/>
              <a:t> Staňte se dárcem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cs-CZ" dirty="0" smtClean="0"/>
              <a:t> Staňte se partnerem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cs-CZ" dirty="0" smtClean="0"/>
              <a:t> </a:t>
            </a:r>
            <a:r>
              <a:rPr lang="cs-CZ" dirty="0" smtClean="0">
                <a:solidFill>
                  <a:srgbClr val="FF0000"/>
                </a:solidFill>
              </a:rPr>
              <a:t>Bavte se s kuřetem a uspořádejte sbírkovou nebo             benefiční akci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cs-CZ" dirty="0" smtClean="0"/>
              <a:t> Motivujte zaměstnance Vaší společnosti a zapojte se do projektu Hodina dětem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cs-CZ" dirty="0" smtClean="0"/>
              <a:t> Staňte se členem Klubu přátel Pomozte dětem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cs-CZ" dirty="0" smtClean="0"/>
              <a:t> Nefinanční pomoc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G:\Spojenci PD\300x100px.gif"/>
          <p:cNvPicPr>
            <a:picLocks noChangeAspect="1" noChangeArrowheads="1" noCrop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539552" y="1772816"/>
            <a:ext cx="7272808" cy="352839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cs-CZ" sz="2000" b="1" dirty="0" smtClean="0">
                <a:latin typeface="+mj-lt"/>
              </a:rPr>
              <a:t>444 Spojenců - 2 147 sbírkových a benefičních akcí</a:t>
            </a:r>
            <a:r>
              <a:rPr lang="cs-CZ" sz="2000" dirty="0" smtClean="0">
                <a:latin typeface="+mj-lt"/>
              </a:rPr>
              <a:t/>
            </a:r>
            <a:br>
              <a:rPr lang="cs-CZ" sz="2000" dirty="0" smtClean="0">
                <a:latin typeface="+mj-lt"/>
              </a:rPr>
            </a:br>
            <a:r>
              <a:rPr lang="cs-CZ" sz="2000" dirty="0" smtClean="0">
                <a:latin typeface="+mj-lt"/>
              </a:rPr>
              <a:t>Celkem vybráno </a:t>
            </a:r>
            <a:r>
              <a:rPr lang="cs-CZ" sz="2000" b="1" dirty="0" smtClean="0">
                <a:latin typeface="+mj-lt"/>
              </a:rPr>
              <a:t>2</a:t>
            </a:r>
            <a:r>
              <a:rPr lang="cs-CZ" sz="2000" b="1" dirty="0" smtClean="0">
                <a:latin typeface="+mj-lt"/>
              </a:rPr>
              <a:t>7 </a:t>
            </a:r>
            <a:r>
              <a:rPr lang="cs-CZ" sz="2000" b="1" dirty="0" smtClean="0">
                <a:latin typeface="+mj-lt"/>
              </a:rPr>
              <a:t>678 423 K</a:t>
            </a:r>
            <a:r>
              <a:rPr lang="cs-CZ" sz="2000" dirty="0" smtClean="0">
                <a:latin typeface="+mj-lt"/>
              </a:rPr>
              <a:t>č – 15% z celkového výtěžku sbírky PD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539551" y="1772815"/>
          <a:ext cx="7272809" cy="3744417"/>
        </p:xfrm>
        <a:graphic>
          <a:graphicData uri="http://schemas.openxmlformats.org/drawingml/2006/table">
            <a:tbl>
              <a:tblPr/>
              <a:tblGrid>
                <a:gridCol w="1094116"/>
                <a:gridCol w="1094116"/>
                <a:gridCol w="1961067"/>
                <a:gridCol w="1846597"/>
                <a:gridCol w="1276913"/>
              </a:tblGrid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Ročník</a:t>
                      </a:r>
                      <a:endParaRPr lang="cs-CZ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Počet akcí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Sbírkové a </a:t>
                      </a:r>
                      <a:r>
                        <a:rPr lang="cs-CZ" sz="1200" b="1" dirty="0" smtClean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benefiční </a:t>
                      </a:r>
                      <a:r>
                        <a:rPr lang="cs-CZ" sz="12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akce</a:t>
                      </a:r>
                      <a:endParaRPr lang="cs-CZ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Celkový výtěžek sbírky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 sbírkové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228 536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5 200 200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4,39%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</a:t>
                      </a:r>
                      <a:endParaRPr lang="cs-CZ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62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495 546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5 913 090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8,38%</a:t>
                      </a:r>
                      <a:endParaRPr lang="cs-CZ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</a:t>
                      </a:r>
                      <a:endParaRPr lang="cs-CZ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110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2 071 538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10 109 731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20,49%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230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2 030 270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12 030 643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16,88%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213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1 629 805 Kč</a:t>
                      </a:r>
                      <a:endParaRPr lang="cs-CZ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13 133 819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12,41%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188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3 103 619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11 453 399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27,10%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162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1 578 136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11 884 487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13,28%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168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1 845 994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15 061 659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12,26%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181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1 872 671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16 226 837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11,54%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165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1 984 981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15 246 369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13,02%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170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2 082 144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15 008 781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13,87%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146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2 687 628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19 040 481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14,12%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2 003 021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15 700 062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12,76%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107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1 985 160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12 011 566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16,53%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15.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2 079 374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11 584 020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17,95%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Celkem: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2147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27 678 423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189 605 144 Kč</a:t>
                      </a:r>
                      <a:endParaRPr lang="cs-CZ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14,60%</a:t>
                      </a:r>
                      <a:endParaRPr lang="cs-CZ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648072"/>
          </a:xfrm>
        </p:spPr>
        <p:txBody>
          <a:bodyPr>
            <a:normAutofit/>
          </a:bodyPr>
          <a:lstStyle/>
          <a:p>
            <a:r>
              <a:rPr lang="cs-CZ" sz="2400" b="1" dirty="0" smtClean="0">
                <a:latin typeface="+mj-lt"/>
              </a:rPr>
              <a:t>Dokumenty pro spojence</a:t>
            </a:r>
            <a:endParaRPr lang="cs-CZ" sz="2400" b="1" dirty="0">
              <a:latin typeface="+mj-lt"/>
            </a:endParaRPr>
          </a:p>
        </p:txBody>
      </p:sp>
      <p:pic>
        <p:nvPicPr>
          <p:cNvPr id="8" name="Zástupný symbol pro obsah 7" descr="zip soubor.jpg">
            <a:hlinkClick r:id="rId3" action="ppaction://hlinkfile" highlightClick="1"/>
            <a:hlinkHover r:id="rId3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067944" y="2780928"/>
            <a:ext cx="971550" cy="809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432048"/>
          </a:xfrm>
        </p:spPr>
        <p:txBody>
          <a:bodyPr>
            <a:noAutofit/>
          </a:bodyPr>
          <a:lstStyle/>
          <a:p>
            <a:r>
              <a:rPr lang="cs-CZ" sz="2400" b="1" dirty="0" smtClean="0">
                <a:latin typeface="+mn-lt"/>
              </a:rPr>
              <a:t>Plakát k akci Spojenců</a:t>
            </a:r>
            <a:endParaRPr lang="cs-CZ" sz="2400" b="1" dirty="0">
              <a:latin typeface="+mn-lt"/>
            </a:endParaRPr>
          </a:p>
        </p:txBody>
      </p:sp>
      <p:pic>
        <p:nvPicPr>
          <p:cNvPr id="4" name="Zástupný symbol pro obsah 3" descr="Plakat_sbirkove akce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00929" y="1343342"/>
            <a:ext cx="3455247" cy="4782821"/>
          </a:xfrm>
        </p:spPr>
      </p:pic>
      <p:pic>
        <p:nvPicPr>
          <p:cNvPr id="5" name="Zástupný symbol pro obsah 3" descr="24_hodin_pro_ku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1124744"/>
            <a:ext cx="2326367" cy="3293918"/>
          </a:xfrm>
          <a:prstGeom prst="rect">
            <a:avLst/>
          </a:prstGeom>
        </p:spPr>
      </p:pic>
      <p:pic>
        <p:nvPicPr>
          <p:cNvPr id="6" name="Zástupný symbol pro obsah 5" descr="Fantazaci_Salva_pro_k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0192" y="1124744"/>
            <a:ext cx="2337416" cy="3307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+mj-lt"/>
              </a:rPr>
              <a:t>Spojenci Pomozte dětem - představení</a:t>
            </a:r>
            <a:endParaRPr lang="cs-CZ" dirty="0">
              <a:latin typeface="+mj-lt"/>
            </a:endParaRPr>
          </a:p>
        </p:txBody>
      </p:sp>
      <p:pic>
        <p:nvPicPr>
          <p:cNvPr id="4" name="Zástupný symbol pro obsah 3" descr="Fantazaci_tym.jpg">
            <a:hlinkClick r:id="rId3" action="ppaction://program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907704" y="2131659"/>
            <a:ext cx="4536504" cy="34023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855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Web_DSC_907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2113"/>
            <a:ext cx="9144000" cy="6072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IMG_757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Arieta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Aprilovy beh_2 - Kopie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6135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_519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2276475" y="0"/>
            <a:ext cx="45910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kuře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1588"/>
            <a:ext cx="9144000" cy="6853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1010567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kupujici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71475"/>
            <a:ext cx="9144000" cy="611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kurata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71475"/>
            <a:ext cx="9144000" cy="611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omozte detem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2278063" y="0"/>
            <a:ext cx="45862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Mnisek_NPU_fin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60851" y="1285875"/>
            <a:ext cx="8258810" cy="3871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IMG_0019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IMG_999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106016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iafa 15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98463"/>
            <a:ext cx="9144000" cy="606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iafa 17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2371725" y="0"/>
            <a:ext cx="43989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ulm kuře na schodech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388938"/>
            <a:ext cx="9144000" cy="608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08112"/>
          </a:xfrm>
        </p:spPr>
        <p:txBody>
          <a:bodyPr/>
          <a:lstStyle/>
          <a:p>
            <a:r>
              <a:rPr lang="cs-CZ" dirty="0" smtClean="0">
                <a:latin typeface="+mj-lt"/>
              </a:rPr>
              <a:t>Motivace spojenců</a:t>
            </a:r>
            <a:endParaRPr lang="cs-CZ" dirty="0">
              <a:latin typeface="+mj-lt"/>
            </a:endParaRPr>
          </a:p>
        </p:txBody>
      </p:sp>
      <p:pic>
        <p:nvPicPr>
          <p:cNvPr id="4" name="Zástupný symbol pro obsah 3" descr="dpd11.jpg"/>
          <p:cNvPicPr>
            <a:picLocks noGrp="1" noChangeAspect="1"/>
          </p:cNvPicPr>
          <p:nvPr isPhoto="1">
            <p:ph idx="1"/>
          </p:nvPr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230147" y="1778344"/>
            <a:ext cx="6294181" cy="4168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7040017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648072"/>
          </a:xfrm>
        </p:spPr>
        <p:txBody>
          <a:bodyPr>
            <a:normAutofit/>
          </a:bodyPr>
          <a:lstStyle/>
          <a:p>
            <a:r>
              <a:rPr lang="cs-CZ" sz="2400" b="1" dirty="0" smtClean="0">
                <a:latin typeface="+mj-lt"/>
              </a:rPr>
              <a:t>Nábor spojenců: Bavte se a pomáhejte dětem!</a:t>
            </a:r>
            <a:endParaRPr lang="cs-CZ" sz="2400" b="1" dirty="0">
              <a:latin typeface="+mj-lt"/>
            </a:endParaRPr>
          </a:p>
        </p:txBody>
      </p:sp>
      <p:pic>
        <p:nvPicPr>
          <p:cNvPr id="4" name="Zástupný symbol pro obsah 3" descr="Ratolest-klávesy.jpg"/>
          <p:cNvPicPr>
            <a:picLocks noGrp="1" noChangeAspect="1"/>
          </p:cNvPicPr>
          <p:nvPr isPhoto="1">
            <p:ph idx="1"/>
          </p:nvPr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2771800" y="1488104"/>
            <a:ext cx="3312368" cy="4637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2852936"/>
            <a:ext cx="7772400" cy="266429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cs-CZ" sz="1600" b="1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cs-CZ" sz="1600" b="1" dirty="0" smtClean="0">
                <a:solidFill>
                  <a:srgbClr val="C00000"/>
                </a:solidFill>
                <a:latin typeface="+mj-lt"/>
              </a:rPr>
            </a:br>
            <a:r>
              <a:rPr lang="cs-CZ" sz="16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cs-CZ" sz="1600" b="1" dirty="0">
                <a:solidFill>
                  <a:srgbClr val="C00000"/>
                </a:solidFill>
                <a:latin typeface="+mj-lt"/>
              </a:rPr>
            </a:br>
            <a:r>
              <a:rPr lang="cs-CZ" sz="1600" b="1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cs-CZ" sz="1600" b="1" dirty="0" smtClean="0">
                <a:solidFill>
                  <a:srgbClr val="C00000"/>
                </a:solidFill>
                <a:latin typeface="+mj-lt"/>
              </a:rPr>
            </a:br>
            <a:r>
              <a:rPr lang="cs-CZ" sz="4000" b="1" dirty="0" smtClean="0">
                <a:solidFill>
                  <a:srgbClr val="C00000"/>
                </a:solidFill>
                <a:latin typeface="+mj-lt"/>
              </a:rPr>
              <a:t>Děkuji za pozornost.</a:t>
            </a:r>
            <a:br>
              <a:rPr lang="cs-CZ" sz="4000" b="1" dirty="0" smtClean="0">
                <a:solidFill>
                  <a:srgbClr val="C00000"/>
                </a:solidFill>
                <a:latin typeface="+mj-lt"/>
              </a:rPr>
            </a:br>
            <a:r>
              <a:rPr lang="cs-CZ" sz="1600" b="1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cs-CZ" sz="1600" b="1" dirty="0" smtClean="0">
                <a:solidFill>
                  <a:srgbClr val="C00000"/>
                </a:solidFill>
                <a:latin typeface="+mj-lt"/>
              </a:rPr>
            </a:br>
            <a:r>
              <a:rPr lang="cs-CZ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/>
            </a:r>
            <a:br>
              <a:rPr lang="cs-CZ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cs-CZ" sz="28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cs-CZ" sz="2800" b="1" dirty="0">
                <a:solidFill>
                  <a:srgbClr val="C00000"/>
                </a:solidFill>
                <a:latin typeface="+mj-lt"/>
              </a:rPr>
            </a:br>
            <a:endParaRPr lang="cs-CZ" sz="28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508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ROS PPT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414</Words>
  <Application>Microsoft Office PowerPoint</Application>
  <PresentationFormat>Předvádění na obrazovce (4:3)</PresentationFormat>
  <Paragraphs>145</Paragraphs>
  <Slides>32</Slides>
  <Notes>32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3" baseType="lpstr">
      <vt:lpstr>NROS PPT</vt:lpstr>
      <vt:lpstr>SPOJENCI sbírkového projektu POMOZTE DĚTEM! Kateřina Tomášová – projektová manažerka </vt:lpstr>
      <vt:lpstr>Pomozte dětem</vt:lpstr>
      <vt:lpstr>BBC CHILDREN IN NEED</vt:lpstr>
      <vt:lpstr>Cíle a principy projektu Pomozte dětem</vt:lpstr>
      <vt:lpstr>Fundraising sbírky aneb „JAK MŮŽETE POMOCI“</vt:lpstr>
      <vt:lpstr>444 Spojenců - 2 147 sbírkových a benefičních akcí Celkem vybráno 27 678 423 Kč – 15% z celkového výtěžku sbírky PD</vt:lpstr>
      <vt:lpstr>Dokumenty pro spojence</vt:lpstr>
      <vt:lpstr>Plakát k akci Spojenců</vt:lpstr>
      <vt:lpstr>Spojenci Pomozte dětem - představení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Motivace spojenců</vt:lpstr>
      <vt:lpstr>Snímek 30</vt:lpstr>
      <vt:lpstr>Nábor spojenců: Bavte se a pomáhejte dětem!</vt:lpstr>
      <vt:lpstr>   Děkuji za pozornost.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Mirna Silajdzic</dc:creator>
  <cp:lastModifiedBy>katka</cp:lastModifiedBy>
  <cp:revision>64</cp:revision>
  <cp:lastPrinted>2013-01-25T10:51:58Z</cp:lastPrinted>
  <dcterms:created xsi:type="dcterms:W3CDTF">2011-09-16T13:32:48Z</dcterms:created>
  <dcterms:modified xsi:type="dcterms:W3CDTF">2014-04-07T06:50:20Z</dcterms:modified>
</cp:coreProperties>
</file>