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9" r:id="rId3"/>
    <p:sldId id="270" r:id="rId4"/>
    <p:sldId id="266" r:id="rId5"/>
    <p:sldId id="277" r:id="rId6"/>
    <p:sldId id="278" r:id="rId7"/>
    <p:sldId id="279" r:id="rId8"/>
    <p:sldId id="280" r:id="rId9"/>
    <p:sldId id="276" r:id="rId10"/>
    <p:sldId id="272" r:id="rId1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54A270-3218-4593-81F2-D1DC04892EC3}" type="datetimeFigureOut">
              <a:rPr lang="cs-CZ" smtClean="0"/>
              <a:pPr/>
              <a:t>2.12.2014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2BED74-29C8-4643-8324-31DAC07D2A1E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27497E-4F38-4399-A5C2-F23321F3000F}" type="datetimeFigureOut">
              <a:rPr lang="cs-CZ" smtClean="0"/>
              <a:pPr/>
              <a:t>2.12.2014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9E66F8-280B-42FD-BE3B-2F8CAC6897C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E66F8-280B-42FD-BE3B-2F8CAC6897C4}" type="slidenum">
              <a:rPr lang="cs-CZ" smtClean="0"/>
              <a:pPr/>
              <a:t>1</a:t>
            </a:fld>
            <a:endParaRPr lang="cs-CZ"/>
          </a:p>
        </p:txBody>
      </p:sp>
      <p:sp>
        <p:nvSpPr>
          <p:cNvPr id="5" name="Zástupný symbol pro záhlaví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C3FC9BDD-540F-44AB-890A-3EAA96B21080}" type="datetime1">
              <a:rPr lang="cs-CZ" smtClean="0"/>
              <a:pPr/>
              <a:t>2.12.2014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cs-CZ"/>
          </a:p>
        </p:txBody>
      </p:sp>
      <p:sp>
        <p:nvSpPr>
          <p:cNvPr id="10" name="Obdélník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bdélník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bdélník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Přímá spojovací čára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Přímá spojovací čára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Přímá spojovací čára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Přímá spojovací čára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Obdélník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a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a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a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F781601-910A-4DF5-8027-CDB886618F7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75F057A-272B-4C3D-8768-46C2B50EAC46}" type="datetime1">
              <a:rPr lang="cs-CZ" smtClean="0"/>
              <a:pPr/>
              <a:t>2.12.2014</a:t>
            </a:fld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F781601-910A-4DF5-8027-CDB886618F7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2E98EE5-D398-4F6E-9430-85AD8F801449}" type="datetime1">
              <a:rPr lang="cs-CZ" smtClean="0"/>
              <a:pPr/>
              <a:t>2.12.2014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cs-CZ"/>
          </a:p>
        </p:txBody>
      </p:sp>
      <p:sp>
        <p:nvSpPr>
          <p:cNvPr id="9" name="Obdélník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římá spojovací čára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Přímá spojovací čára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Přímá spojovací čára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Přímá spojovací čára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Obdélník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a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a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a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Přímá spojovací čára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F781601-910A-4DF5-8027-CDB886618F7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E2836-B99B-4B21-838F-91115D9ED4A1}" type="datetime1">
              <a:rPr lang="cs-CZ" smtClean="0"/>
              <a:pPr/>
              <a:t>2.12.2014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81601-910A-4DF5-8027-CDB886618F7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AAD7C-CBCD-42D0-A1FA-790C840AD37B}" type="datetime1">
              <a:rPr lang="cs-CZ" smtClean="0"/>
              <a:pPr/>
              <a:t>2.12.2014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81601-910A-4DF5-8027-CDB886618F7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4" name="Zástupný symbol pro text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75E7101-CC01-43E9-B2AF-0B2E70C54914}" type="datetime1">
              <a:rPr lang="cs-CZ" smtClean="0"/>
              <a:pPr/>
              <a:t>2.12.2014</a:t>
            </a:fld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F781601-910A-4DF5-8027-CDB886618F7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04B2D-C381-4FA0-A59F-28947764A37B}" type="datetime1">
              <a:rPr lang="cs-CZ" smtClean="0"/>
              <a:pPr/>
              <a:t>2.12.2014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81601-910A-4DF5-8027-CDB886618F7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římá spojovací čára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Zástupný symbol pro obsah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76A2C4A-C813-4F06-8DAE-BC0AB7329027}" type="datetime1">
              <a:rPr lang="cs-CZ" smtClean="0"/>
              <a:pPr/>
              <a:t>2.12.2014</a:t>
            </a:fld>
            <a:endParaRPr lang="cs-CZ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F781601-910A-4DF5-8027-CDB886618F7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3" name="Zástupný symbol pro zápatí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Obdélník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Přímá spojovací čára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Přímá spojovací čára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Zástupný symbol pro datum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C3A12A5-8B70-47E6-8CD6-26D8DB4D97DE}" type="datetime1">
              <a:rPr lang="cs-CZ" smtClean="0"/>
              <a:pPr/>
              <a:t>2.12.2014</a:t>
            </a:fld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F781601-910A-4DF5-8027-CDB886618F7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115F7-619C-4427-8F67-B87199A554D1}" type="datetime1">
              <a:rPr lang="cs-CZ" smtClean="0"/>
              <a:pPr/>
              <a:t>2.12.2014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81601-910A-4DF5-8027-CDB886618F7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61B55-1DC5-41FE-BD15-2BD130F851B8}" type="datetime1">
              <a:rPr lang="cs-CZ" smtClean="0"/>
              <a:pPr/>
              <a:t>2.12.2014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81601-910A-4DF5-8027-CDB886618F7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53C5C13-CFCA-49F3-A133-A904607070A5}" type="datetime1">
              <a:rPr lang="cs-CZ" smtClean="0"/>
              <a:pPr/>
              <a:t>2.12.2014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Obdélník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F781601-910A-4DF5-8027-CDB886618F70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reditel@nadaceju.cz" TargetMode="External"/><Relationship Id="rId2" Type="http://schemas.openxmlformats.org/officeDocument/2006/relationships/hyperlink" Target="http://www.nadaceju.cz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286000" y="1484784"/>
            <a:ext cx="6172200" cy="2520280"/>
          </a:xfrm>
        </p:spPr>
        <p:txBody>
          <a:bodyPr/>
          <a:lstStyle/>
          <a:p>
            <a:pPr algn="ctr"/>
            <a:r>
              <a:rPr lang="cs-CZ" dirty="0" smtClean="0"/>
              <a:t>Nadace Jedličkova ústavu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2082992"/>
          </a:xfrm>
        </p:spPr>
        <p:txBody>
          <a:bodyPr/>
          <a:lstStyle/>
          <a:p>
            <a:endParaRPr lang="cs-CZ" dirty="0" smtClean="0"/>
          </a:p>
          <a:p>
            <a:pPr algn="ctr"/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81601-910A-4DF5-8027-CDB886618F70}" type="slidenum">
              <a:rPr lang="cs-CZ" smtClean="0"/>
              <a:pPr/>
              <a:t>1</a:t>
            </a:fld>
            <a:endParaRPr lang="cs-CZ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4581128"/>
            <a:ext cx="15621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b="1" dirty="0" smtClean="0"/>
              <a:t>Nadace Jedličkova ústavu – </a:t>
            </a:r>
            <a:br>
              <a:rPr lang="cs-CZ" sz="3200" b="1" dirty="0" smtClean="0"/>
            </a:br>
            <a:r>
              <a:rPr lang="cs-CZ" sz="3200" b="1" dirty="0" smtClean="0"/>
              <a:t>Naše poslání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395536" y="1628800"/>
            <a:ext cx="7467600" cy="4873752"/>
          </a:xfrm>
        </p:spPr>
        <p:txBody>
          <a:bodyPr>
            <a:normAutofit/>
          </a:bodyPr>
          <a:lstStyle/>
          <a:p>
            <a:r>
              <a:rPr lang="cs-CZ" sz="1600" dirty="0" smtClean="0"/>
              <a:t>Hlavním posláním Nadace Jedličkova ústavu je shromažďování finančních prostředků a jiných hodnot za účelem pomoci dětem a mladým lidem s tělesným postižením, podpory sociální a pracovní rehabilitace, integrace handicapovaných osob do společnosti a za účelem uspokojování specifických potřeb a podpory zájmů dětí a mládeže s handicapem</a:t>
            </a:r>
          </a:p>
          <a:p>
            <a:pPr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F781601-910A-4DF5-8027-CDB886618F70}" type="slidenum">
              <a:rPr lang="cs-CZ" smtClean="0"/>
              <a:pPr/>
              <a:t>2</a:t>
            </a:fld>
            <a:endParaRPr lang="cs-CZ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2360" y="188640"/>
            <a:ext cx="78581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 descr="E:\foto\SPORT\_MG_02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3284984"/>
            <a:ext cx="4896544" cy="3168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b="1" dirty="0" smtClean="0"/>
              <a:t>Nadace Jedličkova ústavu – </a:t>
            </a:r>
            <a:br>
              <a:rPr lang="cs-CZ" sz="3200" b="1" dirty="0" smtClean="0"/>
            </a:br>
            <a:r>
              <a:rPr lang="cs-CZ" sz="3200" b="1" dirty="0" smtClean="0"/>
              <a:t>Transparentnost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sz="1600" dirty="0" smtClean="0"/>
              <a:t>Vždy klademe důraz na transparentnost našeho počínání. Náklady na správu Nadace jsou hrazeny výhradně z výnosů finančního a nemovitého majetku, který nám umožňuje plnit nadační poslání a je zárukou, že v něm můžeme pokračovat i v dalších letech. Všechny dary a veškerou pomoc, kterou nám dárci poskytují, pečlivě přerozdělujeme a předáváme dál v plné výši.  Navíc Nadace Jedličkova ústavu všem svým dárcům i dlouhodobým partnerům přesně dokladuje, na jaký účel byly jejich prostředky použity.</a:t>
            </a:r>
          </a:p>
          <a:p>
            <a:endParaRPr lang="cs-CZ" sz="1600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F781601-910A-4DF5-8027-CDB886618F70}" type="slidenum">
              <a:rPr lang="cs-CZ" smtClean="0"/>
              <a:pPr/>
              <a:t>3</a:t>
            </a:fld>
            <a:endParaRPr lang="cs-CZ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260648"/>
            <a:ext cx="78581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 descr="E:\foto\ŠVP\_MG_12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3789040"/>
            <a:ext cx="3672408" cy="25407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b="1" dirty="0" smtClean="0"/>
              <a:t>Nadace Jedličkova ústavu –  Pojeďte s námi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l-PL" sz="1600" b="1" dirty="0" smtClean="0"/>
              <a:t>	</a:t>
            </a:r>
            <a:endParaRPr lang="cs-CZ" sz="1600" dirty="0" smtClean="0"/>
          </a:p>
          <a:p>
            <a:r>
              <a:rPr lang="cs-CZ" sz="1600" b="1" dirty="0" smtClean="0">
                <a:solidFill>
                  <a:srgbClr val="00B050"/>
                </a:solidFill>
              </a:rPr>
              <a:t>„Jezdím pro Jedličkův ústav“ </a:t>
            </a:r>
            <a:r>
              <a:rPr lang="cs-CZ" sz="1600" dirty="0" smtClean="0"/>
              <a:t>– projekt v rámci kterého se Nadace snaží shromáždit finanční prostředky na zakoupení bezbariérového autobusu pro žáky a studenty Jedličkova ústavu 2012 – 2015</a:t>
            </a:r>
          </a:p>
          <a:p>
            <a:r>
              <a:rPr lang="cs-CZ" sz="1600" dirty="0" smtClean="0"/>
              <a:t>Veřejná sbírka byla zahájena v červenci 2012 při příležitosti </a:t>
            </a:r>
            <a:r>
              <a:rPr lang="cs-CZ" sz="1600" dirty="0" smtClean="0"/>
              <a:t>47.Mezinárodního </a:t>
            </a:r>
            <a:r>
              <a:rPr lang="cs-CZ" sz="1600" dirty="0" smtClean="0"/>
              <a:t>filmového festivalu v Karlových Varech, jehož neziskovým partnerem byla právě naše nadace …….a byla to </a:t>
            </a:r>
            <a:r>
              <a:rPr lang="cs-CZ" sz="1600" b="1" dirty="0" smtClean="0">
                <a:solidFill>
                  <a:srgbClr val="00B050"/>
                </a:solidFill>
              </a:rPr>
              <a:t>SHOW</a:t>
            </a:r>
          </a:p>
          <a:p>
            <a:endParaRPr lang="cs-CZ" sz="1600" b="1" dirty="0" smtClean="0">
              <a:solidFill>
                <a:srgbClr val="00B050"/>
              </a:solidFill>
            </a:endParaRPr>
          </a:p>
          <a:p>
            <a:endParaRPr lang="cs-CZ" sz="1600" dirty="0" smtClean="0"/>
          </a:p>
          <a:p>
            <a:endParaRPr lang="cs-CZ" sz="1600" dirty="0" smtClean="0"/>
          </a:p>
          <a:p>
            <a:endParaRPr lang="cs-CZ" sz="1600" dirty="0" smtClean="0"/>
          </a:p>
          <a:p>
            <a:endParaRPr lang="cs-CZ" sz="1600" dirty="0" smtClean="0"/>
          </a:p>
          <a:p>
            <a:endParaRPr lang="cs-CZ" sz="1600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F781601-910A-4DF5-8027-CDB886618F70}" type="slidenum">
              <a:rPr lang="cs-CZ" smtClean="0"/>
              <a:pPr/>
              <a:t>4</a:t>
            </a:fld>
            <a:endParaRPr lang="cs-CZ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2360" y="188640"/>
            <a:ext cx="78581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Obrázek 7" descr="Karlovy Vary08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39752" y="3789040"/>
            <a:ext cx="3810000" cy="253841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b="1" dirty="0" smtClean="0"/>
              <a:t>Nadace Jedličkova ústavu –  Pojeďte s námi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sz="1500" dirty="0" smtClean="0"/>
              <a:t>Propagační spot uvedený v Českém rozhlase (prosinec 2012)</a:t>
            </a:r>
          </a:p>
          <a:p>
            <a:r>
              <a:rPr lang="cs-CZ" sz="1500" dirty="0" smtClean="0"/>
              <a:t>Benefiční koncert NJU v Betlémské kapli (prosinec 2012)</a:t>
            </a:r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cs-CZ" sz="1500" dirty="0" smtClean="0"/>
              <a:t>Upoutávka v hlavní zpravodajské relaci ČT (březen 2013)</a:t>
            </a:r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cs-CZ" sz="1500" dirty="0" smtClean="0"/>
              <a:t>Benefiční aukce triček NJU (březen 2013)</a:t>
            </a:r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cs-CZ" sz="1500" dirty="0" smtClean="0"/>
              <a:t>Velikonoční dílny a prodej předmětů OC </a:t>
            </a:r>
            <a:r>
              <a:rPr lang="cs-CZ" sz="1500" dirty="0" err="1" smtClean="0"/>
              <a:t>Myslbek</a:t>
            </a:r>
            <a:r>
              <a:rPr lang="cs-CZ" sz="1500" dirty="0" smtClean="0"/>
              <a:t> (duben 2013)</a:t>
            </a:r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cs-CZ" sz="1500" dirty="0" smtClean="0"/>
              <a:t>Dětský den  s DBK (červen 2013</a:t>
            </a:r>
            <a:r>
              <a:rPr lang="cs-CZ" sz="1500" dirty="0" smtClean="0"/>
              <a:t>)</a:t>
            </a:r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cs-CZ" sz="1500" dirty="0" smtClean="0"/>
              <a:t>Reprezentační ples MHMP (listopad 2013)</a:t>
            </a:r>
            <a:endParaRPr lang="cs-CZ" sz="1500" dirty="0" smtClean="0"/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cs-CZ" sz="1500" dirty="0" smtClean="0"/>
              <a:t>Benefiční koncert NJU v Betlémské kapli (prosinec 2013)</a:t>
            </a:r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cs-CZ" sz="1500" dirty="0" smtClean="0"/>
              <a:t>Benefiční koncert </a:t>
            </a:r>
            <a:r>
              <a:rPr lang="cs-CZ" sz="1500" dirty="0" err="1" smtClean="0"/>
              <a:t>The</a:t>
            </a:r>
            <a:r>
              <a:rPr lang="cs-CZ" sz="1500" dirty="0" smtClean="0"/>
              <a:t> </a:t>
            </a:r>
            <a:r>
              <a:rPr lang="cs-CZ" sz="1500" dirty="0" err="1" smtClean="0"/>
              <a:t>Tap</a:t>
            </a:r>
            <a:r>
              <a:rPr lang="cs-CZ" sz="1500" dirty="0" smtClean="0"/>
              <a:t> </a:t>
            </a:r>
            <a:r>
              <a:rPr lang="cs-CZ" sz="1500" dirty="0" err="1" smtClean="0"/>
              <a:t>Tap</a:t>
            </a:r>
            <a:r>
              <a:rPr lang="cs-CZ" sz="1500" dirty="0" smtClean="0"/>
              <a:t> v Opeře – přímý přenos ČT (prosinec 2013)</a:t>
            </a:r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cs-CZ" sz="1500" dirty="0" smtClean="0"/>
              <a:t>Partnerství  s divadelním a hudebním festivalem </a:t>
            </a:r>
            <a:r>
              <a:rPr lang="cs-CZ" sz="1500" dirty="0" err="1" smtClean="0"/>
              <a:t>Vyšehraní</a:t>
            </a:r>
            <a:r>
              <a:rPr lang="cs-CZ" sz="1500" dirty="0" smtClean="0"/>
              <a:t> 2014 vč. dražby obrazu (duben – červen 2014)</a:t>
            </a:r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cs-CZ" sz="1500" dirty="0" smtClean="0"/>
              <a:t>Pražský Majáles – účast českých olympioniků (duben 2014)</a:t>
            </a:r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cs-CZ" sz="1500" dirty="0" smtClean="0"/>
              <a:t>Benefiční veslování se sportovci v OC Černý Most (listopad 2014)</a:t>
            </a:r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cs-CZ" sz="1500" dirty="0" smtClean="0"/>
              <a:t>Podpora od AC Sparta Praha (listopad 2014)</a:t>
            </a:r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cs-CZ" sz="1500" dirty="0" smtClean="0"/>
              <a:t>Benefiční </a:t>
            </a:r>
            <a:r>
              <a:rPr lang="cs-CZ" sz="1500" dirty="0" smtClean="0"/>
              <a:t>koncert v </a:t>
            </a:r>
            <a:r>
              <a:rPr lang="cs-CZ" sz="1500" dirty="0" smtClean="0"/>
              <a:t>BK </a:t>
            </a:r>
            <a:r>
              <a:rPr lang="cs-CZ" sz="1500" dirty="0" smtClean="0"/>
              <a:t>(prosinec 2014)</a:t>
            </a:r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endParaRPr lang="cs-CZ" sz="1500" dirty="0" smtClean="0"/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endParaRPr lang="cs-CZ" sz="1500" dirty="0" smtClean="0"/>
          </a:p>
          <a:p>
            <a:endParaRPr lang="cs-CZ" sz="1900" dirty="0" smtClean="0"/>
          </a:p>
          <a:p>
            <a:pPr>
              <a:buNone/>
            </a:pPr>
            <a:endParaRPr lang="cs-CZ" sz="1900" dirty="0" smtClean="0"/>
          </a:p>
          <a:p>
            <a:endParaRPr lang="cs-CZ" sz="1900" dirty="0" smtClean="0"/>
          </a:p>
          <a:p>
            <a:pPr lvl="1"/>
            <a:endParaRPr lang="cs-CZ" sz="1900" dirty="0" smtClean="0"/>
          </a:p>
          <a:p>
            <a:endParaRPr lang="cs-CZ" sz="1600" dirty="0" smtClean="0"/>
          </a:p>
          <a:p>
            <a:endParaRPr lang="cs-CZ" sz="1600" dirty="0" smtClean="0"/>
          </a:p>
          <a:p>
            <a:endParaRPr lang="cs-CZ" sz="1600" dirty="0" smtClean="0"/>
          </a:p>
          <a:p>
            <a:endParaRPr lang="cs-CZ" sz="1600" dirty="0" smtClean="0"/>
          </a:p>
          <a:p>
            <a:endParaRPr lang="cs-CZ" sz="1600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F781601-910A-4DF5-8027-CDB886618F70}" type="slidenum">
              <a:rPr lang="cs-CZ" smtClean="0"/>
              <a:pPr/>
              <a:t>5</a:t>
            </a:fld>
            <a:endParaRPr lang="cs-CZ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2360" y="188640"/>
            <a:ext cx="78581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Obrázek 6" descr="BUS prav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5805264"/>
            <a:ext cx="3384376" cy="105273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b="1" dirty="0" smtClean="0"/>
              <a:t>Nadace Jedličkova ústavu –  </a:t>
            </a:r>
            <a:br>
              <a:rPr lang="cs-CZ" sz="3200" b="1" dirty="0" smtClean="0"/>
            </a:br>
            <a:r>
              <a:rPr lang="cs-CZ" sz="3200" b="1" dirty="0" smtClean="0"/>
              <a:t>Co fungovalo?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cs-CZ" sz="1600" dirty="0" smtClean="0"/>
              <a:t>Spojení se silnými mediálními partnery ČT a </a:t>
            </a:r>
            <a:r>
              <a:rPr lang="cs-CZ" sz="1600" dirty="0" err="1" smtClean="0"/>
              <a:t>Čro</a:t>
            </a:r>
            <a:r>
              <a:rPr lang="cs-CZ" sz="1600" dirty="0" smtClean="0"/>
              <a:t> (v rámci mediálního balíčku od MFFKV – </a:t>
            </a:r>
            <a:r>
              <a:rPr lang="cs-CZ" sz="1600" b="1" dirty="0" smtClean="0">
                <a:solidFill>
                  <a:srgbClr val="00B050"/>
                </a:solidFill>
              </a:rPr>
              <a:t>Komunikace </a:t>
            </a:r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cs-CZ" sz="1600" dirty="0" smtClean="0"/>
              <a:t>Spojení se silnými obchodními partnery (OC </a:t>
            </a:r>
            <a:r>
              <a:rPr lang="cs-CZ" sz="1600" dirty="0" err="1" smtClean="0"/>
              <a:t>Myslbek</a:t>
            </a:r>
            <a:r>
              <a:rPr lang="cs-CZ" sz="1600" dirty="0" smtClean="0"/>
              <a:t> a OC Černý Most) – z návštěvníků se stali </a:t>
            </a:r>
            <a:r>
              <a:rPr lang="cs-CZ" sz="1600" b="1" dirty="0" smtClean="0">
                <a:solidFill>
                  <a:srgbClr val="00B050"/>
                </a:solidFill>
              </a:rPr>
              <a:t>Dárci</a:t>
            </a:r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cs-CZ" sz="1600" dirty="0" smtClean="0"/>
              <a:t>Nejefektivnějším ovšem bylo spojení se silným komunikačním partnerem – </a:t>
            </a:r>
            <a:r>
              <a:rPr lang="cs-CZ" sz="1600" dirty="0" smtClean="0">
                <a:solidFill>
                  <a:srgbClr val="00B050"/>
                </a:solidFill>
              </a:rPr>
              <a:t>K</a:t>
            </a:r>
            <a:r>
              <a:rPr lang="cs-CZ" sz="1600" b="1" dirty="0" smtClean="0">
                <a:solidFill>
                  <a:srgbClr val="00B050"/>
                </a:solidFill>
              </a:rPr>
              <a:t>omunikace a loajální fanoušci </a:t>
            </a:r>
            <a:r>
              <a:rPr lang="cs-CZ" sz="1600" dirty="0" smtClean="0"/>
              <a:t>(AC Sparta Praha, </a:t>
            </a:r>
            <a:r>
              <a:rPr lang="cs-CZ" sz="1600" dirty="0" err="1" smtClean="0"/>
              <a:t>Vyšehraní</a:t>
            </a:r>
            <a:r>
              <a:rPr lang="cs-CZ" sz="1600" dirty="0" smtClean="0"/>
              <a:t>)</a:t>
            </a:r>
          </a:p>
          <a:p>
            <a:pPr marL="274320" lvl="1">
              <a:spcBef>
                <a:spcPts val="600"/>
              </a:spcBef>
              <a:buSzPct val="70000"/>
              <a:buNone/>
            </a:pPr>
            <a:endParaRPr lang="cs-CZ" sz="1900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cs-CZ" sz="1900" dirty="0" smtClean="0"/>
          </a:p>
          <a:p>
            <a:pPr>
              <a:buNone/>
            </a:pPr>
            <a:endParaRPr lang="cs-CZ" sz="1900" dirty="0" smtClean="0"/>
          </a:p>
          <a:p>
            <a:endParaRPr lang="cs-CZ" sz="1900" dirty="0" smtClean="0"/>
          </a:p>
          <a:p>
            <a:pPr lvl="1"/>
            <a:endParaRPr lang="cs-CZ" sz="1900" dirty="0" smtClean="0"/>
          </a:p>
          <a:p>
            <a:endParaRPr lang="cs-CZ" sz="1600" dirty="0" smtClean="0"/>
          </a:p>
          <a:p>
            <a:endParaRPr lang="cs-CZ" sz="1600" dirty="0" smtClean="0"/>
          </a:p>
          <a:p>
            <a:endParaRPr lang="cs-CZ" sz="1600" dirty="0" smtClean="0"/>
          </a:p>
          <a:p>
            <a:endParaRPr lang="cs-CZ" sz="1600" dirty="0" smtClean="0"/>
          </a:p>
          <a:p>
            <a:endParaRPr lang="cs-CZ" sz="1600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F781601-910A-4DF5-8027-CDB886618F70}" type="slidenum">
              <a:rPr lang="cs-CZ" smtClean="0"/>
              <a:pPr/>
              <a:t>6</a:t>
            </a:fld>
            <a:endParaRPr lang="cs-CZ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2360" y="188640"/>
            <a:ext cx="78581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Obrázek 7" descr="Sparta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3861048"/>
            <a:ext cx="3779912" cy="2460030"/>
          </a:xfrm>
          <a:prstGeom prst="rect">
            <a:avLst/>
          </a:prstGeom>
        </p:spPr>
      </p:pic>
      <p:pic>
        <p:nvPicPr>
          <p:cNvPr id="9" name="Obrázek 8" descr="Spart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3968" y="3861048"/>
            <a:ext cx="3744416" cy="247342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b="1" dirty="0" smtClean="0"/>
              <a:t>Nadace Jedličkova ústavu –  </a:t>
            </a:r>
            <a:br>
              <a:rPr lang="cs-CZ" sz="3200" b="1" dirty="0" smtClean="0"/>
            </a:br>
            <a:r>
              <a:rPr lang="cs-CZ" sz="3200" b="1" dirty="0" smtClean="0"/>
              <a:t>Co je k tomu potřeba?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cs-CZ" sz="1900" dirty="0" smtClean="0"/>
          </a:p>
          <a:p>
            <a:r>
              <a:rPr lang="cs-CZ" sz="1900" dirty="0" smtClean="0"/>
              <a:t>Jasně definovaný projekt – jednoznačný záměr a cíl</a:t>
            </a:r>
          </a:p>
          <a:p>
            <a:r>
              <a:rPr lang="cs-CZ" sz="1900" dirty="0" smtClean="0"/>
              <a:t>Jasně definované akce a aktivity na podporu projektu</a:t>
            </a:r>
          </a:p>
          <a:p>
            <a:r>
              <a:rPr lang="cs-CZ" sz="1900" dirty="0" smtClean="0"/>
              <a:t>Přesvědčit o potřebnosti a vyvolat zájem</a:t>
            </a:r>
          </a:p>
          <a:p>
            <a:r>
              <a:rPr lang="cs-CZ" sz="1900" dirty="0" smtClean="0"/>
              <a:t>Není potřeba vždy žádat o finanční podporu, důležité je také propojení projektu se silnými stránkami partnera</a:t>
            </a:r>
          </a:p>
          <a:p>
            <a:endParaRPr lang="cs-CZ" sz="1900" dirty="0" smtClean="0"/>
          </a:p>
          <a:p>
            <a:pPr>
              <a:buNone/>
            </a:pPr>
            <a:r>
              <a:rPr lang="cs-CZ" sz="1900" dirty="0" smtClean="0"/>
              <a:t>          Získat nadšení z daru od dárců – další pozitivní    </a:t>
            </a:r>
          </a:p>
          <a:p>
            <a:pPr>
              <a:buNone/>
            </a:pPr>
            <a:r>
              <a:rPr lang="cs-CZ" sz="1900" dirty="0" smtClean="0"/>
              <a:t>           komunikace</a:t>
            </a:r>
          </a:p>
          <a:p>
            <a:pPr>
              <a:buNone/>
            </a:pPr>
            <a:endParaRPr lang="cs-CZ" sz="1900" dirty="0" smtClean="0"/>
          </a:p>
          <a:p>
            <a:pPr lvl="1"/>
            <a:endParaRPr lang="cs-CZ" sz="1900" dirty="0" smtClean="0"/>
          </a:p>
          <a:p>
            <a:endParaRPr lang="cs-CZ" sz="1600" dirty="0" smtClean="0"/>
          </a:p>
          <a:p>
            <a:endParaRPr lang="cs-CZ" sz="1600" dirty="0" smtClean="0"/>
          </a:p>
          <a:p>
            <a:endParaRPr lang="cs-CZ" sz="1600" dirty="0" smtClean="0"/>
          </a:p>
          <a:p>
            <a:endParaRPr lang="cs-CZ" sz="1600" dirty="0" smtClean="0"/>
          </a:p>
          <a:p>
            <a:endParaRPr lang="cs-CZ" sz="1600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F781601-910A-4DF5-8027-CDB886618F70}" type="slidenum">
              <a:rPr lang="cs-CZ" smtClean="0"/>
              <a:pPr/>
              <a:t>7</a:t>
            </a:fld>
            <a:endParaRPr lang="cs-CZ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2360" y="188640"/>
            <a:ext cx="78581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Šipka doprava 9"/>
          <p:cNvSpPr/>
          <p:nvPr/>
        </p:nvSpPr>
        <p:spPr>
          <a:xfrm>
            <a:off x="467544" y="4221088"/>
            <a:ext cx="57606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b="1" dirty="0" smtClean="0"/>
              <a:t>Nadace Jedličkova ústavu –  </a:t>
            </a:r>
            <a:br>
              <a:rPr lang="cs-CZ" sz="3200" b="1" dirty="0" smtClean="0"/>
            </a:br>
            <a:r>
              <a:rPr lang="cs-CZ" sz="3200" b="1" dirty="0" smtClean="0"/>
              <a:t>Porovnání v číslech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cs-CZ" sz="1900" dirty="0" smtClean="0"/>
          </a:p>
          <a:p>
            <a:r>
              <a:rPr lang="cs-CZ" sz="1600" dirty="0" smtClean="0"/>
              <a:t>Listopad 2012 – bez </a:t>
            </a:r>
            <a:r>
              <a:rPr lang="cs-CZ" sz="1600" dirty="0" smtClean="0"/>
              <a:t>podpory</a:t>
            </a:r>
          </a:p>
          <a:p>
            <a:pPr>
              <a:buNone/>
            </a:pPr>
            <a:r>
              <a:rPr lang="cs-CZ" sz="1600" dirty="0" smtClean="0"/>
              <a:t>	DMS: </a:t>
            </a:r>
            <a:r>
              <a:rPr lang="cs-CZ" sz="1600" b="1" dirty="0" smtClean="0">
                <a:solidFill>
                  <a:srgbClr val="00B050"/>
                </a:solidFill>
              </a:rPr>
              <a:t>2808,- </a:t>
            </a:r>
            <a:r>
              <a:rPr lang="cs-CZ" sz="1600" b="1" dirty="0" smtClean="0">
                <a:solidFill>
                  <a:srgbClr val="00B050"/>
                </a:solidFill>
              </a:rPr>
              <a:t>Kč</a:t>
            </a:r>
          </a:p>
          <a:p>
            <a:pPr>
              <a:buNone/>
            </a:pPr>
            <a:endParaRPr lang="cs-CZ" sz="1600" b="1" dirty="0" smtClean="0">
              <a:solidFill>
                <a:srgbClr val="00B050"/>
              </a:solidFill>
            </a:endParaRPr>
          </a:p>
          <a:p>
            <a:r>
              <a:rPr lang="cs-CZ" sz="1600" dirty="0" smtClean="0"/>
              <a:t>Listopad 2013 – </a:t>
            </a:r>
            <a:r>
              <a:rPr lang="cs-CZ" sz="1600" dirty="0" smtClean="0"/>
              <a:t>placená </a:t>
            </a:r>
            <a:r>
              <a:rPr lang="cs-CZ" sz="1600" dirty="0" smtClean="0"/>
              <a:t>kampaň před TV přenosem + podpora od </a:t>
            </a:r>
            <a:r>
              <a:rPr lang="cs-CZ" sz="1600" dirty="0" smtClean="0"/>
              <a:t>ČT</a:t>
            </a:r>
          </a:p>
          <a:p>
            <a:pPr>
              <a:buNone/>
            </a:pPr>
            <a:r>
              <a:rPr lang="cs-CZ" sz="1600" dirty="0" smtClean="0"/>
              <a:t>	</a:t>
            </a:r>
            <a:r>
              <a:rPr lang="cs-CZ" sz="1600" dirty="0" smtClean="0"/>
              <a:t>Firemní dárci: 113.110,- Kč</a:t>
            </a:r>
            <a:endParaRPr lang="cs-CZ" sz="1600" dirty="0" smtClean="0"/>
          </a:p>
          <a:p>
            <a:pPr>
              <a:buNone/>
            </a:pPr>
            <a:r>
              <a:rPr lang="cs-CZ" sz="1600" dirty="0" smtClean="0"/>
              <a:t>	Individuální dárci: </a:t>
            </a:r>
            <a:r>
              <a:rPr lang="cs-CZ" sz="1600" b="1" dirty="0" smtClean="0">
                <a:solidFill>
                  <a:srgbClr val="00B050"/>
                </a:solidFill>
              </a:rPr>
              <a:t>10.600,- Kč</a:t>
            </a:r>
          </a:p>
          <a:p>
            <a:pPr>
              <a:buNone/>
            </a:pPr>
            <a:r>
              <a:rPr lang="cs-CZ" sz="1600" dirty="0" smtClean="0"/>
              <a:t>	DMS: </a:t>
            </a:r>
            <a:r>
              <a:rPr lang="cs-CZ" sz="1600" b="1" dirty="0" smtClean="0">
                <a:solidFill>
                  <a:srgbClr val="00B050"/>
                </a:solidFill>
              </a:rPr>
              <a:t>8521,50 </a:t>
            </a:r>
            <a:r>
              <a:rPr lang="cs-CZ" sz="1600" b="1" dirty="0" smtClean="0">
                <a:solidFill>
                  <a:srgbClr val="00B050"/>
                </a:solidFill>
              </a:rPr>
              <a:t>Kč</a:t>
            </a:r>
          </a:p>
          <a:p>
            <a:pPr>
              <a:buNone/>
            </a:pPr>
            <a:endParaRPr lang="cs-CZ" sz="1600" b="1" dirty="0" smtClean="0">
              <a:solidFill>
                <a:srgbClr val="00B050"/>
              </a:solidFill>
            </a:endParaRPr>
          </a:p>
          <a:p>
            <a:r>
              <a:rPr lang="cs-CZ" sz="1600" dirty="0" smtClean="0"/>
              <a:t>Listopad 2014 – placená kampaň + partnerská </a:t>
            </a:r>
            <a:r>
              <a:rPr lang="cs-CZ" sz="1600" dirty="0" smtClean="0"/>
              <a:t>spojení</a:t>
            </a:r>
          </a:p>
          <a:p>
            <a:pPr>
              <a:buNone/>
            </a:pPr>
            <a:r>
              <a:rPr lang="cs-CZ" sz="1600" dirty="0" smtClean="0"/>
              <a:t>	Firemní </a:t>
            </a:r>
            <a:r>
              <a:rPr lang="cs-CZ" sz="1600" dirty="0" smtClean="0"/>
              <a:t>dárci: </a:t>
            </a:r>
            <a:r>
              <a:rPr lang="cs-CZ" sz="1600" dirty="0" smtClean="0"/>
              <a:t>20.000,- </a:t>
            </a:r>
            <a:r>
              <a:rPr lang="cs-CZ" sz="1600" dirty="0" smtClean="0"/>
              <a:t>Kč</a:t>
            </a:r>
          </a:p>
          <a:p>
            <a:pPr>
              <a:buNone/>
            </a:pPr>
            <a:r>
              <a:rPr lang="cs-CZ" sz="1600" dirty="0" smtClean="0"/>
              <a:t>	Individuální dárci: </a:t>
            </a:r>
            <a:r>
              <a:rPr lang="cs-CZ" sz="1600" b="1" dirty="0" smtClean="0">
                <a:solidFill>
                  <a:srgbClr val="00B050"/>
                </a:solidFill>
              </a:rPr>
              <a:t>44.115,- Kč</a:t>
            </a:r>
          </a:p>
          <a:p>
            <a:pPr>
              <a:buNone/>
            </a:pPr>
            <a:r>
              <a:rPr lang="cs-CZ" sz="1600" dirty="0" smtClean="0"/>
              <a:t>	DMS: </a:t>
            </a:r>
            <a:r>
              <a:rPr lang="cs-CZ" sz="1600" b="1" dirty="0" smtClean="0">
                <a:solidFill>
                  <a:srgbClr val="00B050"/>
                </a:solidFill>
              </a:rPr>
              <a:t>35.337,50 Kč</a:t>
            </a:r>
          </a:p>
          <a:p>
            <a:endParaRPr lang="cs-CZ" sz="1900" dirty="0" smtClean="0"/>
          </a:p>
          <a:p>
            <a:pPr>
              <a:buNone/>
            </a:pPr>
            <a:r>
              <a:rPr lang="cs-CZ" sz="1900" dirty="0" smtClean="0"/>
              <a:t>	</a:t>
            </a:r>
            <a:endParaRPr lang="cs-CZ" sz="1900" dirty="0" smtClean="0"/>
          </a:p>
          <a:p>
            <a:pPr lvl="1"/>
            <a:endParaRPr lang="cs-CZ" sz="1900" dirty="0" smtClean="0"/>
          </a:p>
          <a:p>
            <a:endParaRPr lang="cs-CZ" sz="1600" dirty="0" smtClean="0"/>
          </a:p>
          <a:p>
            <a:endParaRPr lang="cs-CZ" sz="1600" dirty="0" smtClean="0"/>
          </a:p>
          <a:p>
            <a:endParaRPr lang="cs-CZ" sz="1600" dirty="0" smtClean="0"/>
          </a:p>
          <a:p>
            <a:endParaRPr lang="cs-CZ" sz="1600" dirty="0" smtClean="0"/>
          </a:p>
          <a:p>
            <a:endParaRPr lang="cs-CZ" sz="1600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F781601-910A-4DF5-8027-CDB886618F70}" type="slidenum">
              <a:rPr lang="cs-CZ" smtClean="0"/>
              <a:pPr/>
              <a:t>8</a:t>
            </a:fld>
            <a:endParaRPr lang="cs-CZ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2360" y="188640"/>
            <a:ext cx="78581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b="1" dirty="0" smtClean="0">
                <a:solidFill>
                  <a:srgbClr val="00B050"/>
                </a:solidFill>
              </a:rPr>
              <a:t>„Jezdím pro Jedličkův ústav“ </a:t>
            </a:r>
            <a:r>
              <a:rPr lang="cs-CZ" sz="2800" b="1" dirty="0" smtClean="0"/>
              <a:t>- Sbírka na bezbariérový autobus </a:t>
            </a:r>
            <a:endParaRPr lang="cs-CZ" sz="2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sz="1600" b="1" dirty="0" smtClean="0">
                <a:solidFill>
                  <a:srgbClr val="00B050"/>
                </a:solidFill>
              </a:rPr>
              <a:t>PROČ?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s</a:t>
            </a:r>
            <a:r>
              <a:rPr lang="cs-CZ" sz="1600" dirty="0" smtClean="0"/>
              <a:t>peciálně upravený autobus je </a:t>
            </a:r>
            <a:r>
              <a:rPr lang="cs-CZ" sz="1600" b="1" dirty="0" smtClean="0">
                <a:solidFill>
                  <a:srgbClr val="00B050"/>
                </a:solidFill>
              </a:rPr>
              <a:t>jedinou možností</a:t>
            </a:r>
            <a:r>
              <a:rPr lang="cs-CZ" sz="1600" dirty="0" smtClean="0"/>
              <a:t>, jak zajistit přepravu většího počtu dětí s tělesným handicapem na školy v přírodě, kulturní a sportovní akce, výlety či zimní a letní zájezdy, ale také na specializované praxe</a:t>
            </a:r>
          </a:p>
          <a:p>
            <a:pPr>
              <a:buFont typeface="Wingdings" pitchFamily="2" charset="2"/>
              <a:buChar char="ü"/>
            </a:pPr>
            <a:r>
              <a:rPr lang="cs-CZ" sz="1600" dirty="0" smtClean="0"/>
              <a:t>Technický stav současného autobusu je po 18 letech používání již nevyhovující</a:t>
            </a:r>
          </a:p>
          <a:p>
            <a:pPr>
              <a:buFont typeface="Wingdings" pitchFamily="2" charset="2"/>
              <a:buChar char="ü"/>
            </a:pPr>
            <a:r>
              <a:rPr lang="cs-CZ" sz="1600" dirty="0" smtClean="0"/>
              <a:t>Vzhledem k specifickým požadavkům na přepravu většího množství osob na vozících nelze využít služeb běžných autobusových dopravců</a:t>
            </a:r>
          </a:p>
          <a:p>
            <a:pPr>
              <a:buNone/>
            </a:pPr>
            <a:endParaRPr lang="cs-CZ" sz="1600" dirty="0" smtClean="0"/>
          </a:p>
          <a:p>
            <a:r>
              <a:rPr lang="cs-CZ" sz="1600" b="1" dirty="0" smtClean="0">
                <a:solidFill>
                  <a:srgbClr val="00B050"/>
                </a:solidFill>
              </a:rPr>
              <a:t>KOLIK? </a:t>
            </a:r>
          </a:p>
          <a:p>
            <a:pPr>
              <a:buNone/>
            </a:pPr>
            <a:r>
              <a:rPr lang="cs-CZ" sz="1600" dirty="0" smtClean="0"/>
              <a:t>	Cílová částka: </a:t>
            </a:r>
            <a:r>
              <a:rPr lang="cs-CZ" sz="1600" b="1" dirty="0" smtClean="0">
                <a:solidFill>
                  <a:srgbClr val="00B050"/>
                </a:solidFill>
              </a:rPr>
              <a:t>8 100 000 CZK</a:t>
            </a:r>
          </a:p>
          <a:p>
            <a:pPr>
              <a:buNone/>
            </a:pPr>
            <a:r>
              <a:rPr lang="cs-CZ" sz="1600" dirty="0" smtClean="0"/>
              <a:t>	Aktuální stav sbírky: 4 230 637,29 CZK</a:t>
            </a:r>
          </a:p>
          <a:p>
            <a:pPr>
              <a:buNone/>
            </a:pPr>
            <a:r>
              <a:rPr lang="cs-CZ" sz="1600" dirty="0" smtClean="0"/>
              <a:t>	Termín ukončení: květen 2015</a:t>
            </a:r>
          </a:p>
          <a:p>
            <a:pPr>
              <a:buNone/>
            </a:pPr>
            <a:endParaRPr lang="cs-CZ" sz="16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F781601-910A-4DF5-8027-CDB886618F70}" type="slidenum">
              <a:rPr lang="cs-CZ" smtClean="0"/>
              <a:pPr/>
              <a:t>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cs-CZ" dirty="0" smtClean="0"/>
          </a:p>
          <a:p>
            <a:endParaRPr lang="cs-CZ" dirty="0"/>
          </a:p>
        </p:txBody>
      </p:sp>
      <p:pic>
        <p:nvPicPr>
          <p:cNvPr id="6" name="Zástupný symbol pro obsah 5" descr="placka_bu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4088" y="4293096"/>
            <a:ext cx="2266950" cy="2352675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188640"/>
            <a:ext cx="78581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/>
              <a:t>Kontakty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sz="1600" dirty="0" smtClean="0"/>
              <a:t>Sídlo: V Pevnosti 4, 127 41  Praha 4</a:t>
            </a:r>
          </a:p>
          <a:p>
            <a:r>
              <a:rPr lang="cs-CZ" sz="1600" dirty="0" smtClean="0"/>
              <a:t>Adresa: Na </a:t>
            </a:r>
            <a:r>
              <a:rPr lang="cs-CZ" sz="1600" dirty="0" err="1" smtClean="0"/>
              <a:t>Topolce</a:t>
            </a:r>
            <a:r>
              <a:rPr lang="cs-CZ" sz="1600" dirty="0" smtClean="0"/>
              <a:t> 1, 140 00  Praha 4</a:t>
            </a:r>
          </a:p>
          <a:p>
            <a:endParaRPr lang="cs-CZ" sz="1600" dirty="0" smtClean="0"/>
          </a:p>
          <a:p>
            <a:r>
              <a:rPr lang="cs-CZ" sz="1600" dirty="0" smtClean="0"/>
              <a:t>Telefon: +420 241 083 553, +420 241 083 554</a:t>
            </a:r>
          </a:p>
          <a:p>
            <a:r>
              <a:rPr lang="cs-CZ" sz="1600" dirty="0" smtClean="0"/>
              <a:t>Web: </a:t>
            </a:r>
            <a:r>
              <a:rPr lang="cs-CZ" sz="1600" dirty="0" smtClean="0">
                <a:hlinkClick r:id="rId2"/>
              </a:rPr>
              <a:t>www.</a:t>
            </a:r>
            <a:r>
              <a:rPr lang="cs-CZ" sz="1600" dirty="0" err="1" smtClean="0">
                <a:hlinkClick r:id="rId2"/>
              </a:rPr>
              <a:t>nadaceju.cz</a:t>
            </a:r>
            <a:endParaRPr lang="cs-CZ" sz="1600" dirty="0" smtClean="0"/>
          </a:p>
          <a:p>
            <a:endParaRPr lang="cs-CZ" sz="1600" dirty="0" smtClean="0"/>
          </a:p>
          <a:p>
            <a:r>
              <a:rPr lang="cs-CZ" sz="1600" dirty="0" smtClean="0"/>
              <a:t>Irena Fodorová, výkonná ředitelka</a:t>
            </a:r>
          </a:p>
          <a:p>
            <a:r>
              <a:rPr lang="cs-CZ" sz="1600" dirty="0" smtClean="0"/>
              <a:t>E-mail: </a:t>
            </a:r>
            <a:r>
              <a:rPr lang="cs-CZ" sz="1600" dirty="0" smtClean="0">
                <a:hlinkClick r:id="rId3"/>
              </a:rPr>
              <a:t>reditel@</a:t>
            </a:r>
            <a:r>
              <a:rPr lang="cs-CZ" sz="1600" dirty="0" err="1" smtClean="0">
                <a:hlinkClick r:id="rId3"/>
              </a:rPr>
              <a:t>nadaceju.cz</a:t>
            </a:r>
            <a:endParaRPr lang="cs-CZ" sz="1600" dirty="0" smtClean="0"/>
          </a:p>
          <a:p>
            <a:r>
              <a:rPr lang="cs-CZ" sz="1600" dirty="0" smtClean="0"/>
              <a:t>Telefon: +420 724 307 106</a:t>
            </a:r>
          </a:p>
          <a:p>
            <a:endParaRPr lang="cs-CZ" sz="1600" dirty="0" smtClean="0"/>
          </a:p>
          <a:p>
            <a:pPr>
              <a:buNone/>
            </a:pPr>
            <a:endParaRPr lang="cs-CZ" sz="1600" dirty="0" smtClean="0"/>
          </a:p>
          <a:p>
            <a:pPr algn="ctr">
              <a:buNone/>
            </a:pPr>
            <a:r>
              <a:rPr lang="cs-CZ" sz="3200" dirty="0" smtClean="0"/>
              <a:t>	</a:t>
            </a:r>
            <a:r>
              <a:rPr lang="cs-CZ" sz="3200" dirty="0" smtClean="0">
                <a:solidFill>
                  <a:srgbClr val="00B050"/>
                </a:solidFill>
              </a:rPr>
              <a:t>DĚKUJEME!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F781601-910A-4DF5-8027-CDB886618F70}" type="slidenum">
              <a:rPr lang="cs-CZ" smtClean="0"/>
              <a:pPr/>
              <a:t>10</a:t>
            </a:fld>
            <a:endParaRPr lang="cs-CZ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188640"/>
            <a:ext cx="78581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rkýř">
  <a:themeElements>
    <a:clrScheme name="Vlastní 5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00B050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Arkýř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rkýř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1305</TotalTime>
  <Words>333</Words>
  <Application>Microsoft Office PowerPoint</Application>
  <PresentationFormat>Předvádění na obrazovce (4:3)</PresentationFormat>
  <Paragraphs>117</Paragraphs>
  <Slides>10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1" baseType="lpstr">
      <vt:lpstr>Arkýř</vt:lpstr>
      <vt:lpstr>Nadace Jedličkova ústavu</vt:lpstr>
      <vt:lpstr>Nadace Jedličkova ústavu –  Naše poslání</vt:lpstr>
      <vt:lpstr>Nadace Jedličkova ústavu –  Transparentnost</vt:lpstr>
      <vt:lpstr>Nadace Jedličkova ústavu –  Pojeďte s námi</vt:lpstr>
      <vt:lpstr>Nadace Jedličkova ústavu –  Pojeďte s námi</vt:lpstr>
      <vt:lpstr>Nadace Jedličkova ústavu –   Co fungovalo?</vt:lpstr>
      <vt:lpstr>Nadace Jedličkova ústavu –   Co je k tomu potřeba?</vt:lpstr>
      <vt:lpstr>Nadace Jedličkova ústavu –   Porovnání v číslech</vt:lpstr>
      <vt:lpstr>„Jezdím pro Jedličkův ústav“ - Sbírka na bezbariérový autobus </vt:lpstr>
      <vt:lpstr>Kontakty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Spolupráce Nadace Jedličkova ústavu a společností ČEZ</dc:title>
  <dc:creator>ZIRV</dc:creator>
  <cp:lastModifiedBy>Administrator</cp:lastModifiedBy>
  <cp:revision>109</cp:revision>
  <dcterms:created xsi:type="dcterms:W3CDTF">2013-09-01T19:12:56Z</dcterms:created>
  <dcterms:modified xsi:type="dcterms:W3CDTF">2014-12-02T05:31:35Z</dcterms:modified>
</cp:coreProperties>
</file>