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84" r:id="rId6"/>
    <p:sldId id="285" r:id="rId7"/>
    <p:sldId id="286" r:id="rId8"/>
    <p:sldId id="287" r:id="rId9"/>
    <p:sldId id="288" r:id="rId10"/>
    <p:sldId id="290" r:id="rId11"/>
    <p:sldId id="291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yl Světlá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900" y="-27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Se&#353;it3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Se&#353;it3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share\AI%20CZ\Fundraising\Ji&#345;&#237;\Anal&#253;zy\Anal&#253;zy%20DD%20historick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share\AI%20CZ\Fundraising\Ji&#345;&#237;\Anal&#253;zy\F2F%20historicky\Anal&#253;zy%20DD%20historick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share\AI%20CZ\Fundraising\Ji&#345;&#237;\Anal&#253;zy\F2F%20historicky\Anal&#253;zy%20DD%20historick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share\AI%20CZ\Fundraising\Ji&#345;&#237;\Anal&#253;zy\Anal&#253;zy%20DD%20historick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share\AI%20CZ\Fundraising\Ji&#345;&#237;\Anal&#253;zy\Anal&#253;za%20d&#225;rc&#367;\anal&#253;za%20WEB%20d&#225;rc&#367;%20historick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 smtClean="0"/>
              <a:t>Struktura</a:t>
            </a:r>
            <a:r>
              <a:rPr lang="cs-CZ" baseline="0" dirty="0" smtClean="0"/>
              <a:t> příjmů </a:t>
            </a:r>
            <a:r>
              <a:rPr lang="cs-CZ" dirty="0" smtClean="0"/>
              <a:t>1-10/2014</a:t>
            </a:r>
            <a:endParaRPr lang="cs-CZ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List1!$A$16:$A$18</c:f>
              <c:strCache>
                <c:ptCount val="3"/>
                <c:pt idx="0">
                  <c:v>Acquisition</c:v>
                </c:pt>
                <c:pt idx="1">
                  <c:v>Grants - indirect costs</c:v>
                </c:pt>
                <c:pt idx="2">
                  <c:v>Existing supporters</c:v>
                </c:pt>
              </c:strCache>
            </c:strRef>
          </c:cat>
          <c:val>
            <c:numRef>
              <c:f>List1!$B$16:$B$18</c:f>
              <c:numCache>
                <c:formatCode>_-* #,##0\ "Kč"_-;\-* #,##0\ "Kč"_-;_-* "-"??\ "Kč"_-;_-@_-</c:formatCode>
                <c:ptCount val="3"/>
                <c:pt idx="0">
                  <c:v>878257</c:v>
                </c:pt>
                <c:pt idx="1">
                  <c:v>309254</c:v>
                </c:pt>
                <c:pt idx="2">
                  <c:v>3127670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noProof="0" dirty="0" smtClean="0"/>
              <a:t>Struktura akvizic </a:t>
            </a:r>
            <a:r>
              <a:rPr lang="en-US" noProof="0" dirty="0" smtClean="0"/>
              <a:t>1-10/2014</a:t>
            </a:r>
            <a:endParaRPr lang="en-US" noProof="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List1!$A$26:$A$31</c:f>
              <c:strCache>
                <c:ptCount val="6"/>
                <c:pt idx="0">
                  <c:v>Art for Amnesty + Merchandising</c:v>
                </c:pt>
                <c:pt idx="1">
                  <c:v>Reactivation</c:v>
                </c:pt>
                <c:pt idx="2">
                  <c:v>Digital (Email+web+online)</c:v>
                </c:pt>
                <c:pt idx="3">
                  <c:v>4p TLF campaign</c:v>
                </c:pt>
                <c:pt idx="4">
                  <c:v>F2F</c:v>
                </c:pt>
                <c:pt idx="5">
                  <c:v>Other</c:v>
                </c:pt>
              </c:strCache>
            </c:strRef>
          </c:cat>
          <c:val>
            <c:numRef>
              <c:f>List1!$B$26:$B$31</c:f>
              <c:numCache>
                <c:formatCode>General</c:formatCode>
                <c:ptCount val="6"/>
                <c:pt idx="0">
                  <c:v>301748</c:v>
                </c:pt>
                <c:pt idx="1">
                  <c:v>245242</c:v>
                </c:pt>
                <c:pt idx="2">
                  <c:v>190537</c:v>
                </c:pt>
                <c:pt idx="3">
                  <c:v>65827</c:v>
                </c:pt>
                <c:pt idx="4">
                  <c:v>50590</c:v>
                </c:pt>
                <c:pt idx="5">
                  <c:v>24313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'Věk a atrition'!$H$2</c:f>
              <c:strCache>
                <c:ptCount val="1"/>
                <c:pt idx="0">
                  <c:v>Attrition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'Věk a atrition'!$G$3:$G$14</c:f>
              <c:strCache>
                <c:ptCount val="12"/>
                <c:pt idx="0">
                  <c:v>Noshow</c:v>
                </c:pt>
                <c:pt idx="1">
                  <c:v>2nd payment</c:v>
                </c:pt>
                <c:pt idx="2">
                  <c:v>3rd payment</c:v>
                </c:pt>
                <c:pt idx="3">
                  <c:v>4th payment</c:v>
                </c:pt>
                <c:pt idx="4">
                  <c:v>5th payment</c:v>
                </c:pt>
                <c:pt idx="5">
                  <c:v>6th payment</c:v>
                </c:pt>
                <c:pt idx="6">
                  <c:v>7th payment</c:v>
                </c:pt>
                <c:pt idx="7">
                  <c:v>8th payment</c:v>
                </c:pt>
                <c:pt idx="8">
                  <c:v>9th payment</c:v>
                </c:pt>
                <c:pt idx="9">
                  <c:v>10th payment</c:v>
                </c:pt>
                <c:pt idx="10">
                  <c:v>11th payment</c:v>
                </c:pt>
                <c:pt idx="11">
                  <c:v>12th payment</c:v>
                </c:pt>
              </c:strCache>
            </c:strRef>
          </c:cat>
          <c:val>
            <c:numRef>
              <c:f>'Věk a atrition'!$H$3:$H$14</c:f>
              <c:numCache>
                <c:formatCode>0.0%</c:formatCode>
                <c:ptCount val="12"/>
                <c:pt idx="0">
                  <c:v>0.23021582733812951</c:v>
                </c:pt>
                <c:pt idx="1">
                  <c:v>0.1093023255813953</c:v>
                </c:pt>
                <c:pt idx="2">
                  <c:v>3.9164490861618773E-2</c:v>
                </c:pt>
                <c:pt idx="3">
                  <c:v>3.5326086956521729E-2</c:v>
                </c:pt>
                <c:pt idx="4">
                  <c:v>3.0985915492957705E-2</c:v>
                </c:pt>
                <c:pt idx="5">
                  <c:v>4.505813953488369E-2</c:v>
                </c:pt>
                <c:pt idx="6">
                  <c:v>4.2617960426179602E-2</c:v>
                </c:pt>
                <c:pt idx="7">
                  <c:v>4.9284578696343395E-2</c:v>
                </c:pt>
                <c:pt idx="8">
                  <c:v>4.5150501672240773E-2</c:v>
                </c:pt>
                <c:pt idx="9">
                  <c:v>5.7793345008756547E-2</c:v>
                </c:pt>
                <c:pt idx="10">
                  <c:v>5.2044609665427455E-2</c:v>
                </c:pt>
                <c:pt idx="11">
                  <c:v>9.8039215686274495E-2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8944512"/>
        <c:axId val="58963840"/>
      </c:barChart>
      <c:catAx>
        <c:axId val="58944512"/>
        <c:scaling>
          <c:orientation val="minMax"/>
        </c:scaling>
        <c:delete val="0"/>
        <c:axPos val="b"/>
        <c:majorTickMark val="out"/>
        <c:minorTickMark val="none"/>
        <c:tickLblPos val="nextTo"/>
        <c:crossAx val="58963840"/>
        <c:crosses val="autoZero"/>
        <c:auto val="1"/>
        <c:lblAlgn val="ctr"/>
        <c:lblOffset val="100"/>
        <c:noMultiLvlLbl val="0"/>
      </c:catAx>
      <c:valAx>
        <c:axId val="58963840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crossAx val="58944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% lidí s</a:t>
            </a:r>
            <a:r>
              <a:rPr lang="cs-CZ" baseline="0"/>
              <a:t> prvním darem podle počtu dní</a:t>
            </a:r>
            <a:endParaRPr lang="cs-CZ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'Time to donation'!$U$13</c:f>
              <c:strCache>
                <c:ptCount val="1"/>
                <c:pt idx="0">
                  <c:v>Zadává AI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'Time to donation'!$T$14:$T$28</c:f>
              <c:strCache>
                <c:ptCount val="15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60</c:v>
                </c:pt>
                <c:pt idx="11">
                  <c:v>65</c:v>
                </c:pt>
                <c:pt idx="12">
                  <c:v>70</c:v>
                </c:pt>
                <c:pt idx="13">
                  <c:v>75</c:v>
                </c:pt>
                <c:pt idx="14">
                  <c:v>&gt;75</c:v>
                </c:pt>
              </c:strCache>
            </c:strRef>
          </c:cat>
          <c:val>
            <c:numRef>
              <c:f>'Time to donation'!$U$14:$U$28</c:f>
              <c:numCache>
                <c:formatCode>0%</c:formatCode>
                <c:ptCount val="15"/>
                <c:pt idx="0">
                  <c:v>9.7560975609756097E-3</c:v>
                </c:pt>
                <c:pt idx="1">
                  <c:v>6.3414634146341464E-2</c:v>
                </c:pt>
                <c:pt idx="2">
                  <c:v>8.7804878048780483E-2</c:v>
                </c:pt>
                <c:pt idx="3">
                  <c:v>0.16097560975609757</c:v>
                </c:pt>
                <c:pt idx="4">
                  <c:v>0.27317073170731709</c:v>
                </c:pt>
                <c:pt idx="5">
                  <c:v>0.37073170731707317</c:v>
                </c:pt>
                <c:pt idx="6">
                  <c:v>0.54146341463414638</c:v>
                </c:pt>
                <c:pt idx="7">
                  <c:v>0.64390243902439026</c:v>
                </c:pt>
                <c:pt idx="8">
                  <c:v>0.72682926829268291</c:v>
                </c:pt>
                <c:pt idx="9">
                  <c:v>0.78048780487804881</c:v>
                </c:pt>
                <c:pt idx="10">
                  <c:v>0.83902439024390241</c:v>
                </c:pt>
                <c:pt idx="11">
                  <c:v>0.85853658536585364</c:v>
                </c:pt>
                <c:pt idx="12">
                  <c:v>0.86829268292682926</c:v>
                </c:pt>
                <c:pt idx="13">
                  <c:v>0.90731707317073174</c:v>
                </c:pt>
                <c:pt idx="14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'Time to donation'!$V$13</c:f>
              <c:strCache>
                <c:ptCount val="1"/>
                <c:pt idx="0">
                  <c:v>Zadává dárce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'Time to donation'!$T$14:$T$28</c:f>
              <c:strCache>
                <c:ptCount val="15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60</c:v>
                </c:pt>
                <c:pt idx="11">
                  <c:v>65</c:v>
                </c:pt>
                <c:pt idx="12">
                  <c:v>70</c:v>
                </c:pt>
                <c:pt idx="13">
                  <c:v>75</c:v>
                </c:pt>
                <c:pt idx="14">
                  <c:v>&gt;75</c:v>
                </c:pt>
              </c:strCache>
            </c:strRef>
          </c:cat>
          <c:val>
            <c:numRef>
              <c:f>'Time to donation'!$V$14:$V$28</c:f>
              <c:numCache>
                <c:formatCode>0%</c:formatCode>
                <c:ptCount val="15"/>
                <c:pt idx="0">
                  <c:v>0.13043478260869565</c:v>
                </c:pt>
                <c:pt idx="1">
                  <c:v>0.20971867007672634</c:v>
                </c:pt>
                <c:pt idx="2">
                  <c:v>0.29667519181585678</c:v>
                </c:pt>
                <c:pt idx="3">
                  <c:v>0.38874680306905368</c:v>
                </c:pt>
                <c:pt idx="4">
                  <c:v>0.47058823529411764</c:v>
                </c:pt>
                <c:pt idx="5">
                  <c:v>0.53964194373401531</c:v>
                </c:pt>
                <c:pt idx="6">
                  <c:v>0.61125319693094626</c:v>
                </c:pt>
                <c:pt idx="7">
                  <c:v>0.64961636828644498</c:v>
                </c:pt>
                <c:pt idx="8">
                  <c:v>0.71611253196930946</c:v>
                </c:pt>
                <c:pt idx="9">
                  <c:v>0.73657289002557547</c:v>
                </c:pt>
                <c:pt idx="10">
                  <c:v>0.76470588235294112</c:v>
                </c:pt>
                <c:pt idx="11">
                  <c:v>0.77493606138107418</c:v>
                </c:pt>
                <c:pt idx="12">
                  <c:v>0.8132992327365729</c:v>
                </c:pt>
                <c:pt idx="13">
                  <c:v>0.83120204603580561</c:v>
                </c:pt>
                <c:pt idx="14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720896"/>
        <c:axId val="108722816"/>
      </c:lineChart>
      <c:catAx>
        <c:axId val="1087208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Počet dní k první platbě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08722816"/>
        <c:crosses val="autoZero"/>
        <c:auto val="1"/>
        <c:lblAlgn val="ctr"/>
        <c:lblOffset val="100"/>
        <c:noMultiLvlLbl val="0"/>
      </c:catAx>
      <c:valAx>
        <c:axId val="1087228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Kumulativní procento lidí, kteří měly první platbu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10872089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Navýšení vs. snížení</a:t>
            </a:r>
            <a:r>
              <a:rPr lang="cs-CZ" baseline="0"/>
              <a:t> slíbené částky</a:t>
            </a:r>
          </a:p>
          <a:p>
            <a:pPr>
              <a:defRPr/>
            </a:pPr>
            <a:r>
              <a:rPr lang="cs-CZ" sz="1200" baseline="0"/>
              <a:t>(n=1268)</a:t>
            </a:r>
            <a:endParaRPr lang="en-US" sz="120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'Promised vs. actual'!$D$4</c:f>
              <c:strCache>
                <c:ptCount val="1"/>
                <c:pt idx="0">
                  <c:v>Počet</c:v>
                </c:pt>
              </c:strCache>
            </c:strRef>
          </c:tx>
          <c:dPt>
            <c:idx val="0"/>
            <c:bubble3D val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bubble3D val="0"/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'Promised vs. actual'!$C$5:$C$7</c:f>
              <c:strCache>
                <c:ptCount val="3"/>
                <c:pt idx="0">
                  <c:v>&lt;</c:v>
                </c:pt>
                <c:pt idx="1">
                  <c:v>&gt;</c:v>
                </c:pt>
                <c:pt idx="2">
                  <c:v>=</c:v>
                </c:pt>
              </c:strCache>
            </c:strRef>
          </c:cat>
          <c:val>
            <c:numRef>
              <c:f>'Promised vs. actual'!$D$5:$D$7</c:f>
              <c:numCache>
                <c:formatCode>0%</c:formatCode>
                <c:ptCount val="3"/>
                <c:pt idx="0">
                  <c:v>2.6720647773279354E-2</c:v>
                </c:pt>
                <c:pt idx="1">
                  <c:v>0.16437246963562754</c:v>
                </c:pt>
                <c:pt idx="2">
                  <c:v>0.83562753036437243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23208661417323"/>
          <c:y val="0.35966717701953921"/>
          <c:w val="0.18601246719160106"/>
          <c:h val="0.43170713035870517"/>
        </c:manualLayout>
      </c:layout>
      <c:overlay val="0"/>
      <c:txPr>
        <a:bodyPr/>
        <a:lstStyle/>
        <a:p>
          <a:pPr>
            <a:defRPr sz="2000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Počet dárců po 12ctém daru podle částky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'Attrition podle avrg gift'!$A$32</c:f>
              <c:strCache>
                <c:ptCount val="1"/>
                <c:pt idx="0">
                  <c:v>12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'Attrition podle avrg gift'!$B$31:$G$31</c:f>
              <c:strCache>
                <c:ptCount val="6"/>
                <c:pt idx="0">
                  <c:v>≥50</c:v>
                </c:pt>
                <c:pt idx="1">
                  <c:v>≥100</c:v>
                </c:pt>
                <c:pt idx="2">
                  <c:v>≥150</c:v>
                </c:pt>
                <c:pt idx="3">
                  <c:v>≥200</c:v>
                </c:pt>
                <c:pt idx="4">
                  <c:v>≥250</c:v>
                </c:pt>
                <c:pt idx="5">
                  <c:v>≥300</c:v>
                </c:pt>
              </c:strCache>
            </c:strRef>
          </c:cat>
          <c:val>
            <c:numRef>
              <c:f>'Attrition podle avrg gift'!$B$32:$G$32</c:f>
              <c:numCache>
                <c:formatCode>0%</c:formatCode>
                <c:ptCount val="6"/>
                <c:pt idx="0">
                  <c:v>0.25882352941176473</c:v>
                </c:pt>
                <c:pt idx="1">
                  <c:v>0.59708737864077666</c:v>
                </c:pt>
                <c:pt idx="2">
                  <c:v>0.58064516129032262</c:v>
                </c:pt>
                <c:pt idx="3">
                  <c:v>0.61417322834645671</c:v>
                </c:pt>
                <c:pt idx="4">
                  <c:v>0.5</c:v>
                </c:pt>
                <c:pt idx="5">
                  <c:v>0.22950819672131148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837376"/>
        <c:axId val="52871936"/>
      </c:barChart>
      <c:catAx>
        <c:axId val="52837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2871936"/>
        <c:crosses val="autoZero"/>
        <c:auto val="1"/>
        <c:lblAlgn val="ctr"/>
        <c:lblOffset val="100"/>
        <c:noMultiLvlLbl val="0"/>
      </c:catAx>
      <c:valAx>
        <c:axId val="5287193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528373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 err="1"/>
              <a:t>Retention</a:t>
            </a:r>
            <a:r>
              <a:rPr lang="cs-CZ" dirty="0"/>
              <a:t> </a:t>
            </a:r>
            <a:r>
              <a:rPr lang="cs-CZ" dirty="0" smtClean="0"/>
              <a:t>(udržení) dárců </a:t>
            </a:r>
            <a:r>
              <a:rPr lang="cs-CZ" dirty="0"/>
              <a:t>podle</a:t>
            </a:r>
            <a:r>
              <a:rPr lang="cs-CZ" baseline="0" dirty="0"/>
              <a:t> kanálu</a:t>
            </a:r>
            <a:endParaRPr lang="cs-CZ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analýza!$E$9</c:f>
              <c:strCache>
                <c:ptCount val="1"/>
                <c:pt idx="0">
                  <c:v>2th 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analýza!$F$8:$G$8</c:f>
              <c:strCache>
                <c:ptCount val="2"/>
                <c:pt idx="0">
                  <c:v>Web</c:v>
                </c:pt>
                <c:pt idx="1">
                  <c:v>DD</c:v>
                </c:pt>
              </c:strCache>
            </c:strRef>
          </c:cat>
          <c:val>
            <c:numRef>
              <c:f>analýza!$F$9:$G$9</c:f>
              <c:numCache>
                <c:formatCode>0%</c:formatCode>
                <c:ptCount val="2"/>
                <c:pt idx="0">
                  <c:v>0.77981651376146788</c:v>
                </c:pt>
                <c:pt idx="1">
                  <c:v>0.89</c:v>
                </c:pt>
              </c:numCache>
            </c:numRef>
          </c:val>
        </c:ser>
        <c:ser>
          <c:idx val="1"/>
          <c:order val="1"/>
          <c:tx>
            <c:strRef>
              <c:f>analýza!$E$10</c:f>
              <c:strCache>
                <c:ptCount val="1"/>
                <c:pt idx="0">
                  <c:v>13th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analýza!$F$8:$G$8</c:f>
              <c:strCache>
                <c:ptCount val="2"/>
                <c:pt idx="0">
                  <c:v>Web</c:v>
                </c:pt>
                <c:pt idx="1">
                  <c:v>DD</c:v>
                </c:pt>
              </c:strCache>
            </c:strRef>
          </c:cat>
          <c:val>
            <c:numRef>
              <c:f>analýza!$F$10:$G$10</c:f>
              <c:numCache>
                <c:formatCode>0%</c:formatCode>
                <c:ptCount val="2"/>
                <c:pt idx="0">
                  <c:v>0.65853658536585369</c:v>
                </c:pt>
                <c:pt idx="1">
                  <c:v>0.54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889856"/>
        <c:axId val="52899840"/>
      </c:barChart>
      <c:catAx>
        <c:axId val="52889856"/>
        <c:scaling>
          <c:orientation val="minMax"/>
        </c:scaling>
        <c:delete val="0"/>
        <c:axPos val="b"/>
        <c:majorTickMark val="out"/>
        <c:minorTickMark val="none"/>
        <c:tickLblPos val="nextTo"/>
        <c:crossAx val="52899840"/>
        <c:crosses val="autoZero"/>
        <c:auto val="1"/>
        <c:lblAlgn val="ctr"/>
        <c:lblOffset val="100"/>
        <c:noMultiLvlLbl val="0"/>
      </c:catAx>
      <c:valAx>
        <c:axId val="528998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528898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888CF7-2347-48BC-A63C-BD5341B98BD5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915A97-4641-4DCA-BC32-5D9EF82FFA9E}">
      <dgm:prSet phldrT="[Text]" custT="1"/>
      <dgm:spPr>
        <a:solidFill>
          <a:srgbClr val="FFFF00"/>
        </a:solidFill>
      </dgm:spPr>
      <dgm:t>
        <a:bodyPr/>
        <a:lstStyle/>
        <a:p>
          <a:r>
            <a:rPr lang="cs-CZ" sz="1600" b="1" noProof="0" dirty="0" smtClean="0">
              <a:solidFill>
                <a:schemeClr val="tx1"/>
              </a:solidFill>
            </a:rPr>
            <a:t>FR kanály</a:t>
          </a:r>
          <a:endParaRPr lang="en-US" sz="1600" b="1" noProof="0" dirty="0">
            <a:solidFill>
              <a:schemeClr val="tx1"/>
            </a:solidFill>
          </a:endParaRPr>
        </a:p>
      </dgm:t>
    </dgm:pt>
    <dgm:pt modelId="{E1F1EB63-4817-42A9-9EF9-CEF74BFD13E4}" type="parTrans" cxnId="{1A4A96F1-9EB1-4B97-8AB6-CC375F3EFF5D}">
      <dgm:prSet/>
      <dgm:spPr/>
      <dgm:t>
        <a:bodyPr/>
        <a:lstStyle/>
        <a:p>
          <a:endParaRPr lang="en-US" noProof="0" dirty="0"/>
        </a:p>
      </dgm:t>
    </dgm:pt>
    <dgm:pt modelId="{5B85F91F-D3EA-4FF0-BB6A-D0443D3F260A}" type="sibTrans" cxnId="{1A4A96F1-9EB1-4B97-8AB6-CC375F3EFF5D}">
      <dgm:prSet/>
      <dgm:spPr/>
      <dgm:t>
        <a:bodyPr/>
        <a:lstStyle/>
        <a:p>
          <a:endParaRPr lang="en-US" noProof="0" dirty="0"/>
        </a:p>
      </dgm:t>
    </dgm:pt>
    <dgm:pt modelId="{9E80BD68-0CF8-4D01-B3F6-FC367F75D314}">
      <dgm:prSet phldrT="[Text]" custT="1"/>
      <dgm:spPr>
        <a:solidFill>
          <a:srgbClr val="FFFF00"/>
        </a:solidFill>
      </dgm:spPr>
      <dgm:t>
        <a:bodyPr/>
        <a:lstStyle/>
        <a:p>
          <a:r>
            <a:rPr lang="cs-CZ" sz="1600" b="0" noProof="0" dirty="0" smtClean="0">
              <a:solidFill>
                <a:schemeClr val="tx1"/>
              </a:solidFill>
            </a:rPr>
            <a:t>Sběr kontaktů</a:t>
          </a:r>
          <a:endParaRPr lang="en-US" sz="1600" b="0" noProof="0" dirty="0">
            <a:solidFill>
              <a:schemeClr val="tx1"/>
            </a:solidFill>
          </a:endParaRPr>
        </a:p>
      </dgm:t>
    </dgm:pt>
    <dgm:pt modelId="{CB2A9B88-B7A2-4A70-BC13-820420C4BA70}" type="parTrans" cxnId="{EB8EC1F2-3E4F-4746-A1D0-D94CC28C50C3}">
      <dgm:prSet/>
      <dgm:spPr>
        <a:solidFill>
          <a:schemeClr val="tx1"/>
        </a:solidFill>
      </dgm:spPr>
      <dgm:t>
        <a:bodyPr/>
        <a:lstStyle/>
        <a:p>
          <a:endParaRPr lang="en-US" noProof="0" dirty="0"/>
        </a:p>
      </dgm:t>
    </dgm:pt>
    <dgm:pt modelId="{045B03C5-D40C-46A3-91EA-5E1DB249150D}" type="sibTrans" cxnId="{EB8EC1F2-3E4F-4746-A1D0-D94CC28C50C3}">
      <dgm:prSet/>
      <dgm:spPr/>
      <dgm:t>
        <a:bodyPr/>
        <a:lstStyle/>
        <a:p>
          <a:endParaRPr lang="en-US" noProof="0" dirty="0"/>
        </a:p>
      </dgm:t>
    </dgm:pt>
    <dgm:pt modelId="{46F4307A-C9A5-4558-B01C-F85F1468B0CC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600" b="0" noProof="0" dirty="0" smtClean="0">
              <a:solidFill>
                <a:schemeClr val="tx1"/>
              </a:solidFill>
            </a:rPr>
            <a:t>4P </a:t>
          </a:r>
          <a:r>
            <a:rPr lang="cs-CZ" sz="1600" b="0" noProof="0" dirty="0" smtClean="0">
              <a:solidFill>
                <a:schemeClr val="tx1"/>
              </a:solidFill>
            </a:rPr>
            <a:t>program (Telemarketing)</a:t>
          </a:r>
          <a:endParaRPr lang="en-US" sz="1600" b="0" noProof="0" dirty="0">
            <a:solidFill>
              <a:schemeClr val="tx1"/>
            </a:solidFill>
          </a:endParaRPr>
        </a:p>
      </dgm:t>
    </dgm:pt>
    <dgm:pt modelId="{21CBB434-0A26-4A77-B4DA-9EA522F11DCD}" type="parTrans" cxnId="{FDE05BB9-749D-490F-8032-99895FF40857}">
      <dgm:prSet/>
      <dgm:spPr>
        <a:solidFill>
          <a:schemeClr val="tx1"/>
        </a:solidFill>
      </dgm:spPr>
      <dgm:t>
        <a:bodyPr/>
        <a:lstStyle/>
        <a:p>
          <a:endParaRPr lang="en-US" noProof="0" dirty="0"/>
        </a:p>
      </dgm:t>
    </dgm:pt>
    <dgm:pt modelId="{9709ADF1-C030-46DF-8336-2DC5AB69FB6C}" type="sibTrans" cxnId="{FDE05BB9-749D-490F-8032-99895FF40857}">
      <dgm:prSet/>
      <dgm:spPr/>
      <dgm:t>
        <a:bodyPr/>
        <a:lstStyle/>
        <a:p>
          <a:endParaRPr lang="en-US" noProof="0" dirty="0"/>
        </a:p>
      </dgm:t>
    </dgm:pt>
    <dgm:pt modelId="{D3393926-6517-4553-A4B1-4945DF8D0168}">
      <dgm:prSet phldrT="[Text]" custT="1"/>
      <dgm:spPr>
        <a:solidFill>
          <a:srgbClr val="FFFF00"/>
        </a:solidFill>
      </dgm:spPr>
      <dgm:t>
        <a:bodyPr/>
        <a:lstStyle/>
        <a:p>
          <a:r>
            <a:rPr lang="cs-CZ" sz="1600" b="0" noProof="0" dirty="0" smtClean="0">
              <a:solidFill>
                <a:schemeClr val="tx1"/>
              </a:solidFill>
            </a:rPr>
            <a:t>Drobný prodej po podpisu</a:t>
          </a:r>
          <a:endParaRPr lang="en-US" sz="1600" b="0" noProof="0" dirty="0">
            <a:solidFill>
              <a:schemeClr val="tx1"/>
            </a:solidFill>
          </a:endParaRPr>
        </a:p>
      </dgm:t>
    </dgm:pt>
    <dgm:pt modelId="{47CEC9F4-8111-4CD0-B39F-A2DF72DE4F07}" type="parTrans" cxnId="{86D0374F-D396-4216-8F59-AD95A895110A}">
      <dgm:prSet/>
      <dgm:spPr>
        <a:solidFill>
          <a:schemeClr val="tx1"/>
        </a:solidFill>
      </dgm:spPr>
      <dgm:t>
        <a:bodyPr/>
        <a:lstStyle/>
        <a:p>
          <a:endParaRPr lang="en-US" noProof="0" dirty="0"/>
        </a:p>
      </dgm:t>
    </dgm:pt>
    <dgm:pt modelId="{A6D80A1C-A9F8-4526-A2CC-45B112B423B8}" type="sibTrans" cxnId="{86D0374F-D396-4216-8F59-AD95A895110A}">
      <dgm:prSet/>
      <dgm:spPr/>
      <dgm:t>
        <a:bodyPr/>
        <a:lstStyle/>
        <a:p>
          <a:endParaRPr lang="en-US" noProof="0" dirty="0"/>
        </a:p>
      </dgm:t>
    </dgm:pt>
    <dgm:pt modelId="{1D2DA6C8-7FCF-4CA4-AD6B-F6F7FF2CC3A2}">
      <dgm:prSet phldrT="[Text]" custT="1"/>
      <dgm:spPr>
        <a:solidFill>
          <a:srgbClr val="FFFF00"/>
        </a:solidFill>
      </dgm:spPr>
      <dgm:t>
        <a:bodyPr/>
        <a:lstStyle/>
        <a:p>
          <a:r>
            <a:rPr lang="cs-CZ" sz="1600" b="0" noProof="0" dirty="0" smtClean="0">
              <a:solidFill>
                <a:schemeClr val="tx1"/>
              </a:solidFill>
            </a:rPr>
            <a:t>Nákup online známek</a:t>
          </a:r>
          <a:endParaRPr lang="en-US" sz="1600" b="0" noProof="0" dirty="0">
            <a:solidFill>
              <a:schemeClr val="tx1"/>
            </a:solidFill>
          </a:endParaRPr>
        </a:p>
      </dgm:t>
    </dgm:pt>
    <dgm:pt modelId="{E1687C97-E752-435D-9E76-099BB0765754}" type="parTrans" cxnId="{BC4978CB-02AE-476B-B7C8-1C83E3322B90}">
      <dgm:prSet/>
      <dgm:spPr>
        <a:solidFill>
          <a:schemeClr val="tx1"/>
        </a:solidFill>
      </dgm:spPr>
      <dgm:t>
        <a:bodyPr/>
        <a:lstStyle/>
        <a:p>
          <a:endParaRPr lang="en-US" noProof="0" dirty="0"/>
        </a:p>
      </dgm:t>
    </dgm:pt>
    <dgm:pt modelId="{E6B185D9-9907-4363-B9E4-67DE9EDBF535}" type="sibTrans" cxnId="{BC4978CB-02AE-476B-B7C8-1C83E3322B90}">
      <dgm:prSet/>
      <dgm:spPr/>
      <dgm:t>
        <a:bodyPr/>
        <a:lstStyle/>
        <a:p>
          <a:endParaRPr lang="en-US" noProof="0" dirty="0"/>
        </a:p>
      </dgm:t>
    </dgm:pt>
    <dgm:pt modelId="{78999B23-7C3C-40E5-8E66-1C69D0424FB8}">
      <dgm:prSet phldrT="[Text]" custT="1"/>
      <dgm:spPr>
        <a:solidFill>
          <a:srgbClr val="FFFF00"/>
        </a:solidFill>
      </dgm:spPr>
      <dgm:t>
        <a:bodyPr/>
        <a:lstStyle/>
        <a:p>
          <a:r>
            <a:rPr lang="cs-CZ" sz="1600" b="0" noProof="0" dirty="0" smtClean="0">
              <a:solidFill>
                <a:schemeClr val="tx1"/>
              </a:solidFill>
            </a:rPr>
            <a:t>Online dárcovství</a:t>
          </a:r>
          <a:endParaRPr lang="en-US" sz="1600" b="0" noProof="0" dirty="0">
            <a:solidFill>
              <a:schemeClr val="tx1"/>
            </a:solidFill>
          </a:endParaRPr>
        </a:p>
      </dgm:t>
    </dgm:pt>
    <dgm:pt modelId="{67AD843B-AB45-47CB-86C2-3B3B3C84FE59}" type="parTrans" cxnId="{F1EE9651-89FC-4496-9D3F-78C21518EF71}">
      <dgm:prSet/>
      <dgm:spPr>
        <a:solidFill>
          <a:schemeClr val="tx1"/>
        </a:solidFill>
      </dgm:spPr>
      <dgm:t>
        <a:bodyPr/>
        <a:lstStyle/>
        <a:p>
          <a:endParaRPr lang="en-US" noProof="0" dirty="0"/>
        </a:p>
      </dgm:t>
    </dgm:pt>
    <dgm:pt modelId="{0E9CC853-6C7B-4CC2-81F6-4C528D796EAB}" type="sibTrans" cxnId="{F1EE9651-89FC-4496-9D3F-78C21518EF71}">
      <dgm:prSet/>
      <dgm:spPr/>
      <dgm:t>
        <a:bodyPr/>
        <a:lstStyle/>
        <a:p>
          <a:endParaRPr lang="en-US" noProof="0" dirty="0"/>
        </a:p>
      </dgm:t>
    </dgm:pt>
    <dgm:pt modelId="{1B95C710-9982-4BED-B476-8696A4301938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600" b="0" noProof="0" dirty="0" smtClean="0">
              <a:solidFill>
                <a:schemeClr val="tx1"/>
              </a:solidFill>
            </a:rPr>
            <a:t>Art for Amnesty</a:t>
          </a:r>
          <a:r>
            <a:rPr lang="cs-CZ" sz="1600" b="0" noProof="0" dirty="0" smtClean="0">
              <a:solidFill>
                <a:schemeClr val="tx1"/>
              </a:solidFill>
            </a:rPr>
            <a:t/>
          </a:r>
          <a:br>
            <a:rPr lang="cs-CZ" sz="1600" b="0" noProof="0" dirty="0" smtClean="0">
              <a:solidFill>
                <a:schemeClr val="tx1"/>
              </a:solidFill>
            </a:rPr>
          </a:br>
          <a:r>
            <a:rPr lang="cs-CZ" sz="1600" b="0" noProof="0" dirty="0" smtClean="0">
              <a:solidFill>
                <a:schemeClr val="tx1"/>
              </a:solidFill>
            </a:rPr>
            <a:t>(prodej art.amnesty.cz)</a:t>
          </a:r>
          <a:endParaRPr lang="en-US" sz="1600" b="0" noProof="0" dirty="0">
            <a:solidFill>
              <a:schemeClr val="tx1"/>
            </a:solidFill>
          </a:endParaRPr>
        </a:p>
      </dgm:t>
    </dgm:pt>
    <dgm:pt modelId="{64278D24-FF7A-4289-A444-9C1CA7C1ED33}" type="parTrans" cxnId="{E7B97133-C216-46AF-8F22-D790541D23ED}">
      <dgm:prSet/>
      <dgm:spPr>
        <a:solidFill>
          <a:schemeClr val="tx1"/>
        </a:solidFill>
      </dgm:spPr>
      <dgm:t>
        <a:bodyPr/>
        <a:lstStyle/>
        <a:p>
          <a:endParaRPr lang="en-US" noProof="0" dirty="0"/>
        </a:p>
      </dgm:t>
    </dgm:pt>
    <dgm:pt modelId="{910566BE-857C-481C-8BB0-87F0878C9738}" type="sibTrans" cxnId="{E7B97133-C216-46AF-8F22-D790541D23ED}">
      <dgm:prSet/>
      <dgm:spPr/>
      <dgm:t>
        <a:bodyPr/>
        <a:lstStyle/>
        <a:p>
          <a:endParaRPr lang="en-US" noProof="0" dirty="0"/>
        </a:p>
      </dgm:t>
    </dgm:pt>
    <dgm:pt modelId="{DA53B9A0-9999-40F0-B799-78C99E60884C}">
      <dgm:prSet/>
      <dgm:spPr/>
      <dgm:t>
        <a:bodyPr/>
        <a:lstStyle/>
        <a:p>
          <a:r>
            <a:rPr lang="cs-CZ" dirty="0" smtClean="0"/>
            <a:t>Direct dialog (F2F)</a:t>
          </a:r>
          <a:endParaRPr lang="cs-CZ" dirty="0"/>
        </a:p>
      </dgm:t>
    </dgm:pt>
    <dgm:pt modelId="{AB2F25AE-DF2E-467C-890B-FDE0CDD5CD54}" type="parTrans" cxnId="{E9E1BFB6-0C58-4ECC-B90D-560B92BA74D2}">
      <dgm:prSet/>
      <dgm:spPr>
        <a:solidFill>
          <a:schemeClr val="tx1"/>
        </a:solidFill>
      </dgm:spPr>
      <dgm:t>
        <a:bodyPr/>
        <a:lstStyle/>
        <a:p>
          <a:endParaRPr lang="en-US" noProof="0" dirty="0"/>
        </a:p>
      </dgm:t>
    </dgm:pt>
    <dgm:pt modelId="{26A45E05-937D-4115-AF3F-333E10338EF3}" type="sibTrans" cxnId="{E9E1BFB6-0C58-4ECC-B90D-560B92BA74D2}">
      <dgm:prSet/>
      <dgm:spPr/>
      <dgm:t>
        <a:bodyPr/>
        <a:lstStyle/>
        <a:p>
          <a:endParaRPr lang="cs-CZ"/>
        </a:p>
      </dgm:t>
    </dgm:pt>
    <dgm:pt modelId="{BACB7B24-B327-40C8-8946-28EF206B576A}" type="pres">
      <dgm:prSet presAssocID="{61888CF7-2347-48BC-A63C-BD5341B98BD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43A07433-D2AD-4428-B217-14C6D9963087}" type="pres">
      <dgm:prSet presAssocID="{27915A97-4641-4DCA-BC32-5D9EF82FFA9E}" presName="centerShape" presStyleLbl="node0" presStyleIdx="0" presStyleCnt="1" custScaleX="237642" custScaleY="104987"/>
      <dgm:spPr/>
      <dgm:t>
        <a:bodyPr/>
        <a:lstStyle/>
        <a:p>
          <a:endParaRPr lang="en-US"/>
        </a:p>
      </dgm:t>
    </dgm:pt>
    <dgm:pt modelId="{343FFBEF-5B7F-468B-8D30-A0C0B14A24B2}" type="pres">
      <dgm:prSet presAssocID="{CB2A9B88-B7A2-4A70-BC13-820420C4BA70}" presName="parTrans" presStyleLbl="sibTrans2D1" presStyleIdx="0" presStyleCnt="7"/>
      <dgm:spPr/>
      <dgm:t>
        <a:bodyPr/>
        <a:lstStyle/>
        <a:p>
          <a:endParaRPr lang="cs-CZ"/>
        </a:p>
      </dgm:t>
    </dgm:pt>
    <dgm:pt modelId="{D3651E41-4799-4F6A-80CA-A71D6B91CA33}" type="pres">
      <dgm:prSet presAssocID="{CB2A9B88-B7A2-4A70-BC13-820420C4BA70}" presName="connectorText" presStyleLbl="sibTrans2D1" presStyleIdx="0" presStyleCnt="7"/>
      <dgm:spPr/>
      <dgm:t>
        <a:bodyPr/>
        <a:lstStyle/>
        <a:p>
          <a:endParaRPr lang="cs-CZ"/>
        </a:p>
      </dgm:t>
    </dgm:pt>
    <dgm:pt modelId="{8AFF8810-E5D3-45E5-AD19-219F8487ED5F}" type="pres">
      <dgm:prSet presAssocID="{9E80BD68-0CF8-4D01-B3F6-FC367F75D314}" presName="node" presStyleLbl="node1" presStyleIdx="0" presStyleCnt="7" custScaleX="1610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923214-606C-4364-AA72-069749E4BD4E}" type="pres">
      <dgm:prSet presAssocID="{AB2F25AE-DF2E-467C-890B-FDE0CDD5CD54}" presName="parTrans" presStyleLbl="sibTrans2D1" presStyleIdx="1" presStyleCnt="7"/>
      <dgm:spPr/>
      <dgm:t>
        <a:bodyPr/>
        <a:lstStyle/>
        <a:p>
          <a:endParaRPr lang="cs-CZ"/>
        </a:p>
      </dgm:t>
    </dgm:pt>
    <dgm:pt modelId="{C0E6BAF1-C10E-437F-B000-60D1C120FD15}" type="pres">
      <dgm:prSet presAssocID="{AB2F25AE-DF2E-467C-890B-FDE0CDD5CD54}" presName="connectorText" presStyleLbl="sibTrans2D1" presStyleIdx="1" presStyleCnt="7"/>
      <dgm:spPr/>
      <dgm:t>
        <a:bodyPr/>
        <a:lstStyle/>
        <a:p>
          <a:endParaRPr lang="cs-CZ"/>
        </a:p>
      </dgm:t>
    </dgm:pt>
    <dgm:pt modelId="{2DC92846-D798-4A47-8871-F7CE9FFFFCED}" type="pres">
      <dgm:prSet presAssocID="{DA53B9A0-9999-40F0-B799-78C99E60884C}" presName="node" presStyleLbl="node1" presStyleIdx="1" presStyleCnt="7" custScaleX="161051" custRadScaleRad="154691" custRadScaleInc="1049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24E7662-237C-4AC8-9158-6968102AEB1D}" type="pres">
      <dgm:prSet presAssocID="{21CBB434-0A26-4A77-B4DA-9EA522F11DCD}" presName="parTrans" presStyleLbl="sibTrans2D1" presStyleIdx="2" presStyleCnt="7"/>
      <dgm:spPr/>
      <dgm:t>
        <a:bodyPr/>
        <a:lstStyle/>
        <a:p>
          <a:endParaRPr lang="cs-CZ"/>
        </a:p>
      </dgm:t>
    </dgm:pt>
    <dgm:pt modelId="{33CA04B8-6485-4BED-A883-81CDA76FECBA}" type="pres">
      <dgm:prSet presAssocID="{21CBB434-0A26-4A77-B4DA-9EA522F11DCD}" presName="connectorText" presStyleLbl="sibTrans2D1" presStyleIdx="2" presStyleCnt="7"/>
      <dgm:spPr/>
      <dgm:t>
        <a:bodyPr/>
        <a:lstStyle/>
        <a:p>
          <a:endParaRPr lang="cs-CZ"/>
        </a:p>
      </dgm:t>
    </dgm:pt>
    <dgm:pt modelId="{0DC22619-D04F-4300-8BC8-CB9DEA1E4ABF}" type="pres">
      <dgm:prSet presAssocID="{46F4307A-C9A5-4558-B01C-F85F1468B0CC}" presName="node" presStyleLbl="node1" presStyleIdx="2" presStyleCnt="7" custScaleX="227391" custScaleY="152894" custRadScaleRad="188781" custRadScaleInc="-561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32F3E8-01BC-4ADF-BE70-9CFF915E6815}" type="pres">
      <dgm:prSet presAssocID="{47CEC9F4-8111-4CD0-B39F-A2DF72DE4F07}" presName="parTrans" presStyleLbl="sibTrans2D1" presStyleIdx="3" presStyleCnt="7"/>
      <dgm:spPr/>
      <dgm:t>
        <a:bodyPr/>
        <a:lstStyle/>
        <a:p>
          <a:endParaRPr lang="cs-CZ"/>
        </a:p>
      </dgm:t>
    </dgm:pt>
    <dgm:pt modelId="{4264196D-862B-4E81-9EA4-4369C4D73F54}" type="pres">
      <dgm:prSet presAssocID="{47CEC9F4-8111-4CD0-B39F-A2DF72DE4F07}" presName="connectorText" presStyleLbl="sibTrans2D1" presStyleIdx="3" presStyleCnt="7"/>
      <dgm:spPr/>
      <dgm:t>
        <a:bodyPr/>
        <a:lstStyle/>
        <a:p>
          <a:endParaRPr lang="cs-CZ"/>
        </a:p>
      </dgm:t>
    </dgm:pt>
    <dgm:pt modelId="{568D3C01-0F57-4A7C-962C-6CAD8CEE85D0}" type="pres">
      <dgm:prSet presAssocID="{D3393926-6517-4553-A4B1-4945DF8D0168}" presName="node" presStyleLbl="node1" presStyleIdx="3" presStyleCnt="7" custScaleX="259719" custScaleY="137496" custRadScaleRad="203109" custRadScaleInc="-121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F8659B-3374-4454-89BE-F6E7BFDAAD28}" type="pres">
      <dgm:prSet presAssocID="{E1687C97-E752-435D-9E76-099BB0765754}" presName="parTrans" presStyleLbl="sibTrans2D1" presStyleIdx="4" presStyleCnt="7"/>
      <dgm:spPr/>
      <dgm:t>
        <a:bodyPr/>
        <a:lstStyle/>
        <a:p>
          <a:endParaRPr lang="cs-CZ"/>
        </a:p>
      </dgm:t>
    </dgm:pt>
    <dgm:pt modelId="{4A705953-592F-4160-879F-5D69F5399A98}" type="pres">
      <dgm:prSet presAssocID="{E1687C97-E752-435D-9E76-099BB0765754}" presName="connectorText" presStyleLbl="sibTrans2D1" presStyleIdx="4" presStyleCnt="7"/>
      <dgm:spPr/>
      <dgm:t>
        <a:bodyPr/>
        <a:lstStyle/>
        <a:p>
          <a:endParaRPr lang="cs-CZ"/>
        </a:p>
      </dgm:t>
    </dgm:pt>
    <dgm:pt modelId="{6A2D261D-C2BC-4767-9EFB-7CD4833174CF}" type="pres">
      <dgm:prSet presAssocID="{1D2DA6C8-7FCF-4CA4-AD6B-F6F7FF2CC3A2}" presName="node" presStyleLbl="node1" presStyleIdx="4" presStyleCnt="7" custScaleX="189326" custScaleY="74780" custRadScaleRad="118258" custRadScaleInc="5373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C348844-0160-4FE2-BFE9-0D5526791A03}" type="pres">
      <dgm:prSet presAssocID="{67AD843B-AB45-47CB-86C2-3B3B3C84FE59}" presName="parTrans" presStyleLbl="sibTrans2D1" presStyleIdx="5" presStyleCnt="7"/>
      <dgm:spPr/>
      <dgm:t>
        <a:bodyPr/>
        <a:lstStyle/>
        <a:p>
          <a:endParaRPr lang="cs-CZ"/>
        </a:p>
      </dgm:t>
    </dgm:pt>
    <dgm:pt modelId="{202277A0-7028-4963-993C-DECA160081CE}" type="pres">
      <dgm:prSet presAssocID="{67AD843B-AB45-47CB-86C2-3B3B3C84FE59}" presName="connectorText" presStyleLbl="sibTrans2D1" presStyleIdx="5" presStyleCnt="7"/>
      <dgm:spPr/>
      <dgm:t>
        <a:bodyPr/>
        <a:lstStyle/>
        <a:p>
          <a:endParaRPr lang="cs-CZ"/>
        </a:p>
      </dgm:t>
    </dgm:pt>
    <dgm:pt modelId="{282B3DAC-60D8-429B-B452-2278D6E484ED}" type="pres">
      <dgm:prSet presAssocID="{78999B23-7C3C-40E5-8E66-1C69D0424FB8}" presName="node" presStyleLbl="node1" presStyleIdx="5" presStyleCnt="7" custScaleX="227232" custScaleY="125821" custRadScaleRad="212004" custRadScaleInc="169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072284-A76A-481B-BD0B-E82BB16B54DF}" type="pres">
      <dgm:prSet presAssocID="{64278D24-FF7A-4289-A444-9C1CA7C1ED33}" presName="parTrans" presStyleLbl="sibTrans2D1" presStyleIdx="6" presStyleCnt="7"/>
      <dgm:spPr/>
      <dgm:t>
        <a:bodyPr/>
        <a:lstStyle/>
        <a:p>
          <a:endParaRPr lang="cs-CZ"/>
        </a:p>
      </dgm:t>
    </dgm:pt>
    <dgm:pt modelId="{BA9FE323-BB26-42A1-A665-3B2263E09F33}" type="pres">
      <dgm:prSet presAssocID="{64278D24-FF7A-4289-A444-9C1CA7C1ED33}" presName="connectorText" presStyleLbl="sibTrans2D1" presStyleIdx="6" presStyleCnt="7"/>
      <dgm:spPr/>
      <dgm:t>
        <a:bodyPr/>
        <a:lstStyle/>
        <a:p>
          <a:endParaRPr lang="cs-CZ"/>
        </a:p>
      </dgm:t>
    </dgm:pt>
    <dgm:pt modelId="{4C2A5575-5454-47F5-8D9A-9BCF62B2224B}" type="pres">
      <dgm:prSet presAssocID="{1B95C710-9982-4BED-B476-8696A4301938}" presName="node" presStyleLbl="node1" presStyleIdx="6" presStyleCnt="7" custScaleX="210048" custScaleY="144197" custRadScaleRad="170633" custRadScaleInc="-244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D5E8E3-DCEB-4692-8EA6-8CBB7D666C31}" type="presOf" srcId="{1D2DA6C8-7FCF-4CA4-AD6B-F6F7FF2CC3A2}" destId="{6A2D261D-C2BC-4767-9EFB-7CD4833174CF}" srcOrd="0" destOrd="0" presId="urn:microsoft.com/office/officeart/2005/8/layout/radial5"/>
    <dgm:cxn modelId="{7B67ABA1-02A9-431D-8307-17D54C6CEC9E}" type="presOf" srcId="{61888CF7-2347-48BC-A63C-BD5341B98BD5}" destId="{BACB7B24-B327-40C8-8946-28EF206B576A}" srcOrd="0" destOrd="0" presId="urn:microsoft.com/office/officeart/2005/8/layout/radial5"/>
    <dgm:cxn modelId="{E3C336B0-B91D-4D87-991C-82157DF0892C}" type="presOf" srcId="{AB2F25AE-DF2E-467C-890B-FDE0CDD5CD54}" destId="{EA923214-606C-4364-AA72-069749E4BD4E}" srcOrd="0" destOrd="0" presId="urn:microsoft.com/office/officeart/2005/8/layout/radial5"/>
    <dgm:cxn modelId="{CEC2AA5E-A88F-43BE-8C90-6A7089DD2A1E}" type="presOf" srcId="{D3393926-6517-4553-A4B1-4945DF8D0168}" destId="{568D3C01-0F57-4A7C-962C-6CAD8CEE85D0}" srcOrd="0" destOrd="0" presId="urn:microsoft.com/office/officeart/2005/8/layout/radial5"/>
    <dgm:cxn modelId="{E9E1BFB6-0C58-4ECC-B90D-560B92BA74D2}" srcId="{27915A97-4641-4DCA-BC32-5D9EF82FFA9E}" destId="{DA53B9A0-9999-40F0-B799-78C99E60884C}" srcOrd="1" destOrd="0" parTransId="{AB2F25AE-DF2E-467C-890B-FDE0CDD5CD54}" sibTransId="{26A45E05-937D-4115-AF3F-333E10338EF3}"/>
    <dgm:cxn modelId="{C807157B-34FC-4464-AE5F-B6464D7F5725}" type="presOf" srcId="{CB2A9B88-B7A2-4A70-BC13-820420C4BA70}" destId="{343FFBEF-5B7F-468B-8D30-A0C0B14A24B2}" srcOrd="0" destOrd="0" presId="urn:microsoft.com/office/officeart/2005/8/layout/radial5"/>
    <dgm:cxn modelId="{7088D7E3-6B89-48B5-8212-3D14A1AE0F54}" type="presOf" srcId="{E1687C97-E752-435D-9E76-099BB0765754}" destId="{4A705953-592F-4160-879F-5D69F5399A98}" srcOrd="1" destOrd="0" presId="urn:microsoft.com/office/officeart/2005/8/layout/radial5"/>
    <dgm:cxn modelId="{E7B97133-C216-46AF-8F22-D790541D23ED}" srcId="{27915A97-4641-4DCA-BC32-5D9EF82FFA9E}" destId="{1B95C710-9982-4BED-B476-8696A4301938}" srcOrd="6" destOrd="0" parTransId="{64278D24-FF7A-4289-A444-9C1CA7C1ED33}" sibTransId="{910566BE-857C-481C-8BB0-87F0878C9738}"/>
    <dgm:cxn modelId="{9A484199-9303-441E-9FB9-9E8977F57CF3}" type="presOf" srcId="{27915A97-4641-4DCA-BC32-5D9EF82FFA9E}" destId="{43A07433-D2AD-4428-B217-14C6D9963087}" srcOrd="0" destOrd="0" presId="urn:microsoft.com/office/officeart/2005/8/layout/radial5"/>
    <dgm:cxn modelId="{479987B3-3737-47B5-BAA4-F219A961299C}" type="presOf" srcId="{64278D24-FF7A-4289-A444-9C1CA7C1ED33}" destId="{BA9FE323-BB26-42A1-A665-3B2263E09F33}" srcOrd="1" destOrd="0" presId="urn:microsoft.com/office/officeart/2005/8/layout/radial5"/>
    <dgm:cxn modelId="{2E3E5224-7771-4A3D-9285-14AD156AF90E}" type="presOf" srcId="{9E80BD68-0CF8-4D01-B3F6-FC367F75D314}" destId="{8AFF8810-E5D3-45E5-AD19-219F8487ED5F}" srcOrd="0" destOrd="0" presId="urn:microsoft.com/office/officeart/2005/8/layout/radial5"/>
    <dgm:cxn modelId="{2540CA95-3D9D-4BAE-A9F8-4BFAD21D3401}" type="presOf" srcId="{21CBB434-0A26-4A77-B4DA-9EA522F11DCD}" destId="{33CA04B8-6485-4BED-A883-81CDA76FECBA}" srcOrd="1" destOrd="0" presId="urn:microsoft.com/office/officeart/2005/8/layout/radial5"/>
    <dgm:cxn modelId="{1CC37558-6CB4-44EA-95FD-72A8C214AAE3}" type="presOf" srcId="{46F4307A-C9A5-4558-B01C-F85F1468B0CC}" destId="{0DC22619-D04F-4300-8BC8-CB9DEA1E4ABF}" srcOrd="0" destOrd="0" presId="urn:microsoft.com/office/officeart/2005/8/layout/radial5"/>
    <dgm:cxn modelId="{FB7E8247-BAB3-4F3F-9121-71B18230B6EC}" type="presOf" srcId="{47CEC9F4-8111-4CD0-B39F-A2DF72DE4F07}" destId="{7932F3E8-01BC-4ADF-BE70-9CFF915E6815}" srcOrd="0" destOrd="0" presId="urn:microsoft.com/office/officeart/2005/8/layout/radial5"/>
    <dgm:cxn modelId="{4C8CAF59-8BDB-48DF-87C6-F903C5BE3EE6}" type="presOf" srcId="{AB2F25AE-DF2E-467C-890B-FDE0CDD5CD54}" destId="{C0E6BAF1-C10E-437F-B000-60D1C120FD15}" srcOrd="1" destOrd="0" presId="urn:microsoft.com/office/officeart/2005/8/layout/radial5"/>
    <dgm:cxn modelId="{AA954B8A-96C9-489B-BCBC-3CC756ACFFD6}" type="presOf" srcId="{E1687C97-E752-435D-9E76-099BB0765754}" destId="{5EF8659B-3374-4454-89BE-F6E7BFDAAD28}" srcOrd="0" destOrd="0" presId="urn:microsoft.com/office/officeart/2005/8/layout/radial5"/>
    <dgm:cxn modelId="{2B903B99-5908-4816-8032-52AD58FA8D9B}" type="presOf" srcId="{67AD843B-AB45-47CB-86C2-3B3B3C84FE59}" destId="{202277A0-7028-4963-993C-DECA160081CE}" srcOrd="1" destOrd="0" presId="urn:microsoft.com/office/officeart/2005/8/layout/radial5"/>
    <dgm:cxn modelId="{C9629C46-5BFD-4B15-B864-EF7DC9CFB67E}" type="presOf" srcId="{21CBB434-0A26-4A77-B4DA-9EA522F11DCD}" destId="{824E7662-237C-4AC8-9158-6968102AEB1D}" srcOrd="0" destOrd="0" presId="urn:microsoft.com/office/officeart/2005/8/layout/radial5"/>
    <dgm:cxn modelId="{1A4A96F1-9EB1-4B97-8AB6-CC375F3EFF5D}" srcId="{61888CF7-2347-48BC-A63C-BD5341B98BD5}" destId="{27915A97-4641-4DCA-BC32-5D9EF82FFA9E}" srcOrd="0" destOrd="0" parTransId="{E1F1EB63-4817-42A9-9EF9-CEF74BFD13E4}" sibTransId="{5B85F91F-D3EA-4FF0-BB6A-D0443D3F260A}"/>
    <dgm:cxn modelId="{6506AF55-7D08-4C7D-8917-74A652610A8C}" type="presOf" srcId="{CB2A9B88-B7A2-4A70-BC13-820420C4BA70}" destId="{D3651E41-4799-4F6A-80CA-A71D6B91CA33}" srcOrd="1" destOrd="0" presId="urn:microsoft.com/office/officeart/2005/8/layout/radial5"/>
    <dgm:cxn modelId="{BC4978CB-02AE-476B-B7C8-1C83E3322B90}" srcId="{27915A97-4641-4DCA-BC32-5D9EF82FFA9E}" destId="{1D2DA6C8-7FCF-4CA4-AD6B-F6F7FF2CC3A2}" srcOrd="4" destOrd="0" parTransId="{E1687C97-E752-435D-9E76-099BB0765754}" sibTransId="{E6B185D9-9907-4363-B9E4-67DE9EDBF535}"/>
    <dgm:cxn modelId="{51A4EDD2-4C27-4E94-A714-E1D2FB685B82}" type="presOf" srcId="{1B95C710-9982-4BED-B476-8696A4301938}" destId="{4C2A5575-5454-47F5-8D9A-9BCF62B2224B}" srcOrd="0" destOrd="0" presId="urn:microsoft.com/office/officeart/2005/8/layout/radial5"/>
    <dgm:cxn modelId="{EB8EC1F2-3E4F-4746-A1D0-D94CC28C50C3}" srcId="{27915A97-4641-4DCA-BC32-5D9EF82FFA9E}" destId="{9E80BD68-0CF8-4D01-B3F6-FC367F75D314}" srcOrd="0" destOrd="0" parTransId="{CB2A9B88-B7A2-4A70-BC13-820420C4BA70}" sibTransId="{045B03C5-D40C-46A3-91EA-5E1DB249150D}"/>
    <dgm:cxn modelId="{77EB290A-4CE0-4A3A-B110-F21C61F6877F}" type="presOf" srcId="{78999B23-7C3C-40E5-8E66-1C69D0424FB8}" destId="{282B3DAC-60D8-429B-B452-2278D6E484ED}" srcOrd="0" destOrd="0" presId="urn:microsoft.com/office/officeart/2005/8/layout/radial5"/>
    <dgm:cxn modelId="{FBC667D6-4802-466B-8672-D9F27EE5CEFA}" type="presOf" srcId="{DA53B9A0-9999-40F0-B799-78C99E60884C}" destId="{2DC92846-D798-4A47-8871-F7CE9FFFFCED}" srcOrd="0" destOrd="0" presId="urn:microsoft.com/office/officeart/2005/8/layout/radial5"/>
    <dgm:cxn modelId="{62AB003D-3918-41DA-96F7-DCA306715C42}" type="presOf" srcId="{64278D24-FF7A-4289-A444-9C1CA7C1ED33}" destId="{C4072284-A76A-481B-BD0B-E82BB16B54DF}" srcOrd="0" destOrd="0" presId="urn:microsoft.com/office/officeart/2005/8/layout/radial5"/>
    <dgm:cxn modelId="{39DA41AB-00AE-46D3-AF2C-02A132DDC84C}" type="presOf" srcId="{67AD843B-AB45-47CB-86C2-3B3B3C84FE59}" destId="{6C348844-0160-4FE2-BFE9-0D5526791A03}" srcOrd="0" destOrd="0" presId="urn:microsoft.com/office/officeart/2005/8/layout/radial5"/>
    <dgm:cxn modelId="{2D9563AE-C59A-48A3-A9C5-DC8FE2786D01}" type="presOf" srcId="{47CEC9F4-8111-4CD0-B39F-A2DF72DE4F07}" destId="{4264196D-862B-4E81-9EA4-4369C4D73F54}" srcOrd="1" destOrd="0" presId="urn:microsoft.com/office/officeart/2005/8/layout/radial5"/>
    <dgm:cxn modelId="{86D0374F-D396-4216-8F59-AD95A895110A}" srcId="{27915A97-4641-4DCA-BC32-5D9EF82FFA9E}" destId="{D3393926-6517-4553-A4B1-4945DF8D0168}" srcOrd="3" destOrd="0" parTransId="{47CEC9F4-8111-4CD0-B39F-A2DF72DE4F07}" sibTransId="{A6D80A1C-A9F8-4526-A2CC-45B112B423B8}"/>
    <dgm:cxn modelId="{F1EE9651-89FC-4496-9D3F-78C21518EF71}" srcId="{27915A97-4641-4DCA-BC32-5D9EF82FFA9E}" destId="{78999B23-7C3C-40E5-8E66-1C69D0424FB8}" srcOrd="5" destOrd="0" parTransId="{67AD843B-AB45-47CB-86C2-3B3B3C84FE59}" sibTransId="{0E9CC853-6C7B-4CC2-81F6-4C528D796EAB}"/>
    <dgm:cxn modelId="{FDE05BB9-749D-490F-8032-99895FF40857}" srcId="{27915A97-4641-4DCA-BC32-5D9EF82FFA9E}" destId="{46F4307A-C9A5-4558-B01C-F85F1468B0CC}" srcOrd="2" destOrd="0" parTransId="{21CBB434-0A26-4A77-B4DA-9EA522F11DCD}" sibTransId="{9709ADF1-C030-46DF-8336-2DC5AB69FB6C}"/>
    <dgm:cxn modelId="{50D4CCDD-334E-461E-A3AD-4162A72653BC}" type="presParOf" srcId="{BACB7B24-B327-40C8-8946-28EF206B576A}" destId="{43A07433-D2AD-4428-B217-14C6D9963087}" srcOrd="0" destOrd="0" presId="urn:microsoft.com/office/officeart/2005/8/layout/radial5"/>
    <dgm:cxn modelId="{E5B6ABCA-3CA9-4710-B1D0-98EA2D8A8569}" type="presParOf" srcId="{BACB7B24-B327-40C8-8946-28EF206B576A}" destId="{343FFBEF-5B7F-468B-8D30-A0C0B14A24B2}" srcOrd="1" destOrd="0" presId="urn:microsoft.com/office/officeart/2005/8/layout/radial5"/>
    <dgm:cxn modelId="{60CA18C9-D79D-465B-9A00-A30B2B9647A0}" type="presParOf" srcId="{343FFBEF-5B7F-468B-8D30-A0C0B14A24B2}" destId="{D3651E41-4799-4F6A-80CA-A71D6B91CA33}" srcOrd="0" destOrd="0" presId="urn:microsoft.com/office/officeart/2005/8/layout/radial5"/>
    <dgm:cxn modelId="{FF87DD48-2E24-41BA-876D-E7C260C71776}" type="presParOf" srcId="{BACB7B24-B327-40C8-8946-28EF206B576A}" destId="{8AFF8810-E5D3-45E5-AD19-219F8487ED5F}" srcOrd="2" destOrd="0" presId="urn:microsoft.com/office/officeart/2005/8/layout/radial5"/>
    <dgm:cxn modelId="{ECC1C233-3514-406F-B738-C2FF5310F3E6}" type="presParOf" srcId="{BACB7B24-B327-40C8-8946-28EF206B576A}" destId="{EA923214-606C-4364-AA72-069749E4BD4E}" srcOrd="3" destOrd="0" presId="urn:microsoft.com/office/officeart/2005/8/layout/radial5"/>
    <dgm:cxn modelId="{F125D30B-1B8B-4B1E-92E7-CB683AFBB616}" type="presParOf" srcId="{EA923214-606C-4364-AA72-069749E4BD4E}" destId="{C0E6BAF1-C10E-437F-B000-60D1C120FD15}" srcOrd="0" destOrd="0" presId="urn:microsoft.com/office/officeart/2005/8/layout/radial5"/>
    <dgm:cxn modelId="{F70BAF94-7EF2-4259-BA8F-9314EB7BD1EF}" type="presParOf" srcId="{BACB7B24-B327-40C8-8946-28EF206B576A}" destId="{2DC92846-D798-4A47-8871-F7CE9FFFFCED}" srcOrd="4" destOrd="0" presId="urn:microsoft.com/office/officeart/2005/8/layout/radial5"/>
    <dgm:cxn modelId="{3988329E-49FB-468E-8F35-B4F2A2E331AD}" type="presParOf" srcId="{BACB7B24-B327-40C8-8946-28EF206B576A}" destId="{824E7662-237C-4AC8-9158-6968102AEB1D}" srcOrd="5" destOrd="0" presId="urn:microsoft.com/office/officeart/2005/8/layout/radial5"/>
    <dgm:cxn modelId="{934050CF-4B66-4546-9105-106C6F90337C}" type="presParOf" srcId="{824E7662-237C-4AC8-9158-6968102AEB1D}" destId="{33CA04B8-6485-4BED-A883-81CDA76FECBA}" srcOrd="0" destOrd="0" presId="urn:microsoft.com/office/officeart/2005/8/layout/radial5"/>
    <dgm:cxn modelId="{88F12EED-8A0C-430E-A625-71BDB3D41E14}" type="presParOf" srcId="{BACB7B24-B327-40C8-8946-28EF206B576A}" destId="{0DC22619-D04F-4300-8BC8-CB9DEA1E4ABF}" srcOrd="6" destOrd="0" presId="urn:microsoft.com/office/officeart/2005/8/layout/radial5"/>
    <dgm:cxn modelId="{09BA0EE5-2CC9-4923-AFCC-629B14A5F449}" type="presParOf" srcId="{BACB7B24-B327-40C8-8946-28EF206B576A}" destId="{7932F3E8-01BC-4ADF-BE70-9CFF915E6815}" srcOrd="7" destOrd="0" presId="urn:microsoft.com/office/officeart/2005/8/layout/radial5"/>
    <dgm:cxn modelId="{8929D7A4-855D-4383-B5D4-56DE012857C6}" type="presParOf" srcId="{7932F3E8-01BC-4ADF-BE70-9CFF915E6815}" destId="{4264196D-862B-4E81-9EA4-4369C4D73F54}" srcOrd="0" destOrd="0" presId="urn:microsoft.com/office/officeart/2005/8/layout/radial5"/>
    <dgm:cxn modelId="{90B87A82-6D6B-4311-BD49-E0724A640AEF}" type="presParOf" srcId="{BACB7B24-B327-40C8-8946-28EF206B576A}" destId="{568D3C01-0F57-4A7C-962C-6CAD8CEE85D0}" srcOrd="8" destOrd="0" presId="urn:microsoft.com/office/officeart/2005/8/layout/radial5"/>
    <dgm:cxn modelId="{9FB84B7D-65C5-42C9-9721-59077BD8D57F}" type="presParOf" srcId="{BACB7B24-B327-40C8-8946-28EF206B576A}" destId="{5EF8659B-3374-4454-89BE-F6E7BFDAAD28}" srcOrd="9" destOrd="0" presId="urn:microsoft.com/office/officeart/2005/8/layout/radial5"/>
    <dgm:cxn modelId="{722888D2-6AC9-448E-8472-4B6EAA471753}" type="presParOf" srcId="{5EF8659B-3374-4454-89BE-F6E7BFDAAD28}" destId="{4A705953-592F-4160-879F-5D69F5399A98}" srcOrd="0" destOrd="0" presId="urn:microsoft.com/office/officeart/2005/8/layout/radial5"/>
    <dgm:cxn modelId="{EE72189B-372F-41C4-ACE4-B7E0AE13CDC8}" type="presParOf" srcId="{BACB7B24-B327-40C8-8946-28EF206B576A}" destId="{6A2D261D-C2BC-4767-9EFB-7CD4833174CF}" srcOrd="10" destOrd="0" presId="urn:microsoft.com/office/officeart/2005/8/layout/radial5"/>
    <dgm:cxn modelId="{F6BC8848-1629-497B-90E2-BC58E1F3A1A8}" type="presParOf" srcId="{BACB7B24-B327-40C8-8946-28EF206B576A}" destId="{6C348844-0160-4FE2-BFE9-0D5526791A03}" srcOrd="11" destOrd="0" presId="urn:microsoft.com/office/officeart/2005/8/layout/radial5"/>
    <dgm:cxn modelId="{1D5D5EDB-36B5-4203-9A4F-2D8634B957A9}" type="presParOf" srcId="{6C348844-0160-4FE2-BFE9-0D5526791A03}" destId="{202277A0-7028-4963-993C-DECA160081CE}" srcOrd="0" destOrd="0" presId="urn:microsoft.com/office/officeart/2005/8/layout/radial5"/>
    <dgm:cxn modelId="{600E2B5E-424B-4E93-B247-91C34037D364}" type="presParOf" srcId="{BACB7B24-B327-40C8-8946-28EF206B576A}" destId="{282B3DAC-60D8-429B-B452-2278D6E484ED}" srcOrd="12" destOrd="0" presId="urn:microsoft.com/office/officeart/2005/8/layout/radial5"/>
    <dgm:cxn modelId="{2226D270-A471-4505-A702-634DD3194D96}" type="presParOf" srcId="{BACB7B24-B327-40C8-8946-28EF206B576A}" destId="{C4072284-A76A-481B-BD0B-E82BB16B54DF}" srcOrd="13" destOrd="0" presId="urn:microsoft.com/office/officeart/2005/8/layout/radial5"/>
    <dgm:cxn modelId="{D694130D-E13F-4C42-AEB2-37225A638376}" type="presParOf" srcId="{C4072284-A76A-481B-BD0B-E82BB16B54DF}" destId="{BA9FE323-BB26-42A1-A665-3B2263E09F33}" srcOrd="0" destOrd="0" presId="urn:microsoft.com/office/officeart/2005/8/layout/radial5"/>
    <dgm:cxn modelId="{70C443CF-AEE8-42CF-9FC1-DFFB7A647FC2}" type="presParOf" srcId="{BACB7B24-B327-40C8-8946-28EF206B576A}" destId="{4C2A5575-5454-47F5-8D9A-9BCF62B2224B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07433-D2AD-4428-B217-14C6D9963087}">
      <dsp:nvSpPr>
        <dsp:cNvPr id="0" name=""/>
        <dsp:cNvSpPr/>
      </dsp:nvSpPr>
      <dsp:spPr>
        <a:xfrm>
          <a:off x="3767194" y="1495339"/>
          <a:ext cx="2980312" cy="1316661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noProof="0" dirty="0" smtClean="0">
              <a:solidFill>
                <a:schemeClr val="tx1"/>
              </a:solidFill>
            </a:rPr>
            <a:t>FR kanály</a:t>
          </a:r>
          <a:endParaRPr lang="en-US" sz="1600" b="1" kern="1200" noProof="0" dirty="0">
            <a:solidFill>
              <a:schemeClr val="tx1"/>
            </a:solidFill>
          </a:endParaRPr>
        </a:p>
      </dsp:txBody>
      <dsp:txXfrm>
        <a:off x="4203651" y="1688160"/>
        <a:ext cx="2107398" cy="931019"/>
      </dsp:txXfrm>
    </dsp:sp>
    <dsp:sp modelId="{343FFBEF-5B7F-468B-8D30-A0C0B14A24B2}">
      <dsp:nvSpPr>
        <dsp:cNvPr id="0" name=""/>
        <dsp:cNvSpPr/>
      </dsp:nvSpPr>
      <dsp:spPr>
        <a:xfrm rot="16200000">
          <a:off x="5132845" y="1054268"/>
          <a:ext cx="249012" cy="42640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5170197" y="1176900"/>
        <a:ext cx="174308" cy="255840"/>
      </dsp:txXfrm>
    </dsp:sp>
    <dsp:sp modelId="{8AFF8810-E5D3-45E5-AD19-219F8487ED5F}">
      <dsp:nvSpPr>
        <dsp:cNvPr id="0" name=""/>
        <dsp:cNvSpPr/>
      </dsp:nvSpPr>
      <dsp:spPr>
        <a:xfrm>
          <a:off x="4348454" y="-103202"/>
          <a:ext cx="1817793" cy="1128706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0" kern="1200" noProof="0" dirty="0" smtClean="0">
              <a:solidFill>
                <a:schemeClr val="tx1"/>
              </a:solidFill>
            </a:rPr>
            <a:t>Sběr kontaktů</a:t>
          </a:r>
          <a:endParaRPr lang="en-US" sz="1600" b="0" kern="1200" noProof="0" dirty="0">
            <a:solidFill>
              <a:schemeClr val="tx1"/>
            </a:solidFill>
          </a:endParaRPr>
        </a:p>
      </dsp:txBody>
      <dsp:txXfrm>
        <a:off x="4614664" y="62093"/>
        <a:ext cx="1285373" cy="798116"/>
      </dsp:txXfrm>
    </dsp:sp>
    <dsp:sp modelId="{EA923214-606C-4364-AA72-069749E4BD4E}">
      <dsp:nvSpPr>
        <dsp:cNvPr id="0" name=""/>
        <dsp:cNvSpPr/>
      </dsp:nvSpPr>
      <dsp:spPr>
        <a:xfrm rot="19447606">
          <a:off x="6153089" y="1114708"/>
          <a:ext cx="492257" cy="42640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6165221" y="1237468"/>
        <a:ext cx="364337" cy="255840"/>
      </dsp:txXfrm>
    </dsp:sp>
    <dsp:sp modelId="{2DC92846-D798-4A47-8871-F7CE9FFFFCED}">
      <dsp:nvSpPr>
        <dsp:cNvPr id="0" name=""/>
        <dsp:cNvSpPr/>
      </dsp:nvSpPr>
      <dsp:spPr>
        <a:xfrm>
          <a:off x="6470002" y="55082"/>
          <a:ext cx="1817793" cy="11287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kern="1200" dirty="0" smtClean="0"/>
            <a:t>Direct dialog (F2F)</a:t>
          </a:r>
          <a:endParaRPr lang="cs-CZ" sz="2000" kern="1200" dirty="0"/>
        </a:p>
      </dsp:txBody>
      <dsp:txXfrm>
        <a:off x="6736212" y="220377"/>
        <a:ext cx="1285373" cy="798116"/>
      </dsp:txXfrm>
    </dsp:sp>
    <dsp:sp modelId="{824E7662-237C-4AC8-9158-6968102AEB1D}">
      <dsp:nvSpPr>
        <dsp:cNvPr id="0" name=""/>
        <dsp:cNvSpPr/>
      </dsp:nvSpPr>
      <dsp:spPr>
        <a:xfrm rot="21505747">
          <a:off x="6837979" y="1894037"/>
          <a:ext cx="225036" cy="42640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6837992" y="1980242"/>
        <a:ext cx="157525" cy="255840"/>
      </dsp:txXfrm>
    </dsp:sp>
    <dsp:sp modelId="{0DC22619-D04F-4300-8BC8-CB9DEA1E4ABF}">
      <dsp:nvSpPr>
        <dsp:cNvPr id="0" name=""/>
        <dsp:cNvSpPr/>
      </dsp:nvSpPr>
      <dsp:spPr>
        <a:xfrm>
          <a:off x="7168016" y="1203216"/>
          <a:ext cx="2566577" cy="1725725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noProof="0" dirty="0" smtClean="0">
              <a:solidFill>
                <a:schemeClr val="tx1"/>
              </a:solidFill>
            </a:rPr>
            <a:t>4P </a:t>
          </a:r>
          <a:r>
            <a:rPr lang="cs-CZ" sz="1600" b="0" kern="1200" noProof="0" dirty="0" smtClean="0">
              <a:solidFill>
                <a:schemeClr val="tx1"/>
              </a:solidFill>
            </a:rPr>
            <a:t>program (Telemarketing)</a:t>
          </a:r>
          <a:endParaRPr lang="en-US" sz="1600" b="0" kern="1200" noProof="0" dirty="0">
            <a:solidFill>
              <a:schemeClr val="tx1"/>
            </a:solidFill>
          </a:endParaRPr>
        </a:p>
      </dsp:txBody>
      <dsp:txXfrm>
        <a:off x="7543882" y="1455943"/>
        <a:ext cx="1814845" cy="1220271"/>
      </dsp:txXfrm>
    </dsp:sp>
    <dsp:sp modelId="{7932F3E8-01BC-4ADF-BE70-9CFF915E6815}">
      <dsp:nvSpPr>
        <dsp:cNvPr id="0" name=""/>
        <dsp:cNvSpPr/>
      </dsp:nvSpPr>
      <dsp:spPr>
        <a:xfrm rot="2556505">
          <a:off x="5937687" y="2659491"/>
          <a:ext cx="202726" cy="42640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5945715" y="2724185"/>
        <a:ext cx="141908" cy="255840"/>
      </dsp:txXfrm>
    </dsp:sp>
    <dsp:sp modelId="{568D3C01-0F57-4A7C-962C-6CAD8CEE85D0}">
      <dsp:nvSpPr>
        <dsp:cNvPr id="0" name=""/>
        <dsp:cNvSpPr/>
      </dsp:nvSpPr>
      <dsp:spPr>
        <a:xfrm>
          <a:off x="5449453" y="2902613"/>
          <a:ext cx="2931466" cy="1551926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0" kern="1200" noProof="0" dirty="0" smtClean="0">
              <a:solidFill>
                <a:schemeClr val="tx1"/>
              </a:solidFill>
            </a:rPr>
            <a:t>Drobný prodej po podpisu</a:t>
          </a:r>
          <a:endParaRPr lang="en-US" sz="1600" b="0" kern="1200" noProof="0" dirty="0">
            <a:solidFill>
              <a:schemeClr val="tx1"/>
            </a:solidFill>
          </a:endParaRPr>
        </a:p>
      </dsp:txBody>
      <dsp:txXfrm>
        <a:off x="5878756" y="3129887"/>
        <a:ext cx="2072860" cy="1097378"/>
      </dsp:txXfrm>
    </dsp:sp>
    <dsp:sp modelId="{5EF8659B-3374-4454-89BE-F6E7BFDAAD28}">
      <dsp:nvSpPr>
        <dsp:cNvPr id="0" name=""/>
        <dsp:cNvSpPr/>
      </dsp:nvSpPr>
      <dsp:spPr>
        <a:xfrm rot="7771927">
          <a:off x="4357154" y="2813101"/>
          <a:ext cx="360065" cy="42640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 rot="10800000">
        <a:off x="4445541" y="2856725"/>
        <a:ext cx="252046" cy="255840"/>
      </dsp:txXfrm>
    </dsp:sp>
    <dsp:sp modelId="{6A2D261D-C2BC-4767-9EFB-7CD4833174CF}">
      <dsp:nvSpPr>
        <dsp:cNvPr id="0" name=""/>
        <dsp:cNvSpPr/>
      </dsp:nvSpPr>
      <dsp:spPr>
        <a:xfrm>
          <a:off x="2914882" y="3275369"/>
          <a:ext cx="2136935" cy="844047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0" kern="1200" noProof="0" dirty="0" smtClean="0">
              <a:solidFill>
                <a:schemeClr val="tx1"/>
              </a:solidFill>
            </a:rPr>
            <a:t>Nákup online známek</a:t>
          </a:r>
          <a:endParaRPr lang="en-US" sz="1600" b="0" kern="1200" noProof="0" dirty="0">
            <a:solidFill>
              <a:schemeClr val="tx1"/>
            </a:solidFill>
          </a:endParaRPr>
        </a:p>
      </dsp:txBody>
      <dsp:txXfrm>
        <a:off x="3227829" y="3398977"/>
        <a:ext cx="1511041" cy="596831"/>
      </dsp:txXfrm>
    </dsp:sp>
    <dsp:sp modelId="{6C348844-0160-4FE2-BFE9-0D5526791A03}">
      <dsp:nvSpPr>
        <dsp:cNvPr id="0" name=""/>
        <dsp:cNvSpPr/>
      </dsp:nvSpPr>
      <dsp:spPr>
        <a:xfrm rot="10289314">
          <a:off x="3168814" y="2216965"/>
          <a:ext cx="481958" cy="42640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 rot="10800000">
        <a:off x="3296030" y="2292778"/>
        <a:ext cx="354038" cy="255840"/>
      </dsp:txXfrm>
    </dsp:sp>
    <dsp:sp modelId="{282B3DAC-60D8-429B-B452-2278D6E484ED}">
      <dsp:nvSpPr>
        <dsp:cNvPr id="0" name=""/>
        <dsp:cNvSpPr/>
      </dsp:nvSpPr>
      <dsp:spPr>
        <a:xfrm>
          <a:off x="426269" y="1974673"/>
          <a:ext cx="2564783" cy="1420150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0" kern="1200" noProof="0" dirty="0" smtClean="0">
              <a:solidFill>
                <a:schemeClr val="tx1"/>
              </a:solidFill>
            </a:rPr>
            <a:t>Online dárcovství</a:t>
          </a:r>
          <a:endParaRPr lang="en-US" sz="1600" b="0" kern="1200" noProof="0" dirty="0">
            <a:solidFill>
              <a:schemeClr val="tx1"/>
            </a:solidFill>
          </a:endParaRPr>
        </a:p>
      </dsp:txBody>
      <dsp:txXfrm>
        <a:off x="801873" y="2182649"/>
        <a:ext cx="1813575" cy="1004198"/>
      </dsp:txXfrm>
    </dsp:sp>
    <dsp:sp modelId="{C4072284-A76A-481B-BD0B-E82BB16B54DF}">
      <dsp:nvSpPr>
        <dsp:cNvPr id="0" name=""/>
        <dsp:cNvSpPr/>
      </dsp:nvSpPr>
      <dsp:spPr>
        <a:xfrm rot="12525656">
          <a:off x="3865604" y="1272977"/>
          <a:ext cx="351239" cy="42640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 rot="10800000">
        <a:off x="3964476" y="1383607"/>
        <a:ext cx="245867" cy="255840"/>
      </dsp:txXfrm>
    </dsp:sp>
    <dsp:sp modelId="{4C2A5575-5454-47F5-8D9A-9BCF62B2224B}">
      <dsp:nvSpPr>
        <dsp:cNvPr id="0" name=""/>
        <dsp:cNvSpPr/>
      </dsp:nvSpPr>
      <dsp:spPr>
        <a:xfrm>
          <a:off x="1630747" y="0"/>
          <a:ext cx="2370826" cy="1627561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noProof="0" dirty="0" smtClean="0">
              <a:solidFill>
                <a:schemeClr val="tx1"/>
              </a:solidFill>
            </a:rPr>
            <a:t>Art for Amnesty</a:t>
          </a:r>
          <a:r>
            <a:rPr lang="cs-CZ" sz="1600" b="0" kern="1200" noProof="0" dirty="0" smtClean="0">
              <a:solidFill>
                <a:schemeClr val="tx1"/>
              </a:solidFill>
            </a:rPr>
            <a:t/>
          </a:r>
          <a:br>
            <a:rPr lang="cs-CZ" sz="1600" b="0" kern="1200" noProof="0" dirty="0" smtClean="0">
              <a:solidFill>
                <a:schemeClr val="tx1"/>
              </a:solidFill>
            </a:rPr>
          </a:br>
          <a:r>
            <a:rPr lang="cs-CZ" sz="1600" b="0" kern="1200" noProof="0" dirty="0" smtClean="0">
              <a:solidFill>
                <a:schemeClr val="tx1"/>
              </a:solidFill>
            </a:rPr>
            <a:t>(prodej art.amnesty.cz)</a:t>
          </a:r>
          <a:endParaRPr lang="en-US" sz="1600" b="0" kern="1200" noProof="0" dirty="0">
            <a:solidFill>
              <a:schemeClr val="tx1"/>
            </a:solidFill>
          </a:endParaRPr>
        </a:p>
      </dsp:txBody>
      <dsp:txXfrm>
        <a:off x="1977946" y="238351"/>
        <a:ext cx="1676428" cy="1150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4564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07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254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73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590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605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530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356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9762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268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8390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F59B6-07D4-42CC-A0D0-3BCE155E9FE6}" type="datetimeFigureOut">
              <a:rPr lang="cs-CZ" smtClean="0"/>
              <a:t>1. 12. 2014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73F24-A88B-4328-A210-6C08DCED6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213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Čísla z praxe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31571" y="3613950"/>
            <a:ext cx="5198453" cy="1655762"/>
          </a:xfrm>
        </p:spPr>
        <p:txBody>
          <a:bodyPr>
            <a:normAutofit/>
          </a:bodyPr>
          <a:lstStyle/>
          <a:p>
            <a:pPr algn="l"/>
            <a:r>
              <a:rPr lang="cs-CZ" sz="3600" dirty="0" smtClean="0"/>
              <a:t>Amnesty International – individuální dárcovství </a:t>
            </a:r>
            <a:endParaRPr lang="en-US" sz="3600" dirty="0"/>
          </a:p>
        </p:txBody>
      </p:sp>
      <p:pic>
        <p:nvPicPr>
          <p:cNvPr id="4" name="Picture 2" descr="http://indigotrust.files.wordpress.com/2012/03/amnesty_log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4300" y="49925"/>
            <a:ext cx="4234688" cy="205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scontent-a-vie.xx.fbcdn.net/hphotos-xaf1/t31.0-8/s960x960/10560405_10152657386081162_2507963170153365287_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7076" y="3429000"/>
            <a:ext cx="2091243" cy="313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5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Čísla</a:t>
            </a:r>
            <a:endParaRPr lang="en-US" dirty="0"/>
          </a:p>
        </p:txBody>
      </p:sp>
      <p:pic>
        <p:nvPicPr>
          <p:cNvPr id="1028" name="Picture 4" descr="https://fbcdn-sphotos-d-a.akamaihd.net/hphotos-ak-xap1/v/t1.0-9/10733982_995491257133876_7626542816657924717_n.jpg?oh=a222ada2bc146533be3c7d7be8f6828a&amp;oe=54DD038C&amp;__gda__=1424167504_1e8f77d6fe31ad04aba37339112295b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08" y="183832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729665"/>
              </p:ext>
            </p:extLst>
          </p:nvPr>
        </p:nvGraphicFramePr>
        <p:xfrm>
          <a:off x="7073900" y="1453662"/>
          <a:ext cx="4789854" cy="454255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394927"/>
                <a:gridCol w="2394927"/>
              </a:tblGrid>
              <a:tr h="630265">
                <a:tc>
                  <a:txBody>
                    <a:bodyPr/>
                    <a:lstStyle/>
                    <a:p>
                      <a:pPr algn="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Zaměstnanci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noProof="0" dirty="0" smtClean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265">
                <a:tc>
                  <a:txBody>
                    <a:bodyPr/>
                    <a:lstStyle/>
                    <a:p>
                      <a:pPr algn="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Založeno</a:t>
                      </a:r>
                      <a:r>
                        <a:rPr lang="en-US" b="0" noProof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noProof="0" dirty="0" smtClean="0">
                          <a:solidFill>
                            <a:sysClr val="windowText" lastClr="000000"/>
                          </a:solidFill>
                        </a:rPr>
                        <a:t>1991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265">
                <a:tc>
                  <a:txBody>
                    <a:bodyPr/>
                    <a:lstStyle/>
                    <a:p>
                      <a:pPr algn="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Členů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noProof="0" dirty="0" smtClean="0">
                          <a:solidFill>
                            <a:sysClr val="windowText" lastClr="000000"/>
                          </a:solidFill>
                        </a:rPr>
                        <a:t>+/-</a:t>
                      </a:r>
                      <a:r>
                        <a:rPr lang="en-US" b="0" baseline="0" noProof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noProof="0" dirty="0" smtClean="0">
                          <a:solidFill>
                            <a:sysClr val="windowText" lastClr="000000"/>
                          </a:solidFill>
                        </a:rPr>
                        <a:t>3 000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265">
                <a:tc>
                  <a:txBody>
                    <a:bodyPr/>
                    <a:lstStyle/>
                    <a:p>
                      <a:pPr algn="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Kontaktů pro pravidelné</a:t>
                      </a:r>
                      <a:r>
                        <a:rPr lang="cs-CZ" b="0" baseline="0" noProof="0" dirty="0" smtClean="0">
                          <a:solidFill>
                            <a:sysClr val="windowText" lastClr="000000"/>
                          </a:solidFill>
                        </a:rPr>
                        <a:t> rozesílky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Ca</a:t>
                      </a:r>
                      <a:r>
                        <a:rPr lang="cs-CZ" b="0" baseline="0" noProof="0" dirty="0" smtClean="0">
                          <a:solidFill>
                            <a:sysClr val="windowText" lastClr="000000"/>
                          </a:solidFill>
                        </a:rPr>
                        <a:t> 22 000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1147">
                <a:tc>
                  <a:txBody>
                    <a:bodyPr/>
                    <a:lstStyle/>
                    <a:p>
                      <a:pPr algn="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Plánované příjmy celkem</a:t>
                      </a:r>
                    </a:p>
                    <a:p>
                      <a:pPr algn="r"/>
                      <a:endParaRPr lang="cs-CZ" b="0" noProof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Z toho</a:t>
                      </a:r>
                      <a:r>
                        <a:rPr lang="cs-CZ" b="0" baseline="0" noProof="0" dirty="0" smtClean="0">
                          <a:solidFill>
                            <a:sysClr val="windowText" lastClr="000000"/>
                          </a:solidFill>
                        </a:rPr>
                        <a:t> individuální dárci – </a:t>
                      </a:r>
                      <a:r>
                        <a:rPr lang="cs-CZ" b="0" baseline="0" noProof="0" smtClean="0">
                          <a:solidFill>
                            <a:sysClr val="windowText" lastClr="000000"/>
                          </a:solidFill>
                        </a:rPr>
                        <a:t>většina členové</a:t>
                      </a:r>
                      <a:endParaRPr lang="cs-CZ" b="0" baseline="0" noProof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r"/>
                      <a:endParaRPr lang="cs-CZ" b="0" baseline="0" noProof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b="0" noProof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6 200 000 </a:t>
                      </a:r>
                      <a:r>
                        <a:rPr lang="en-US" b="0" noProof="0" dirty="0" smtClean="0">
                          <a:solidFill>
                            <a:sysClr val="windowText" lastClr="000000"/>
                          </a:solidFill>
                        </a:rPr>
                        <a:t>CZK</a:t>
                      </a:r>
                      <a:endParaRPr lang="cs-CZ" b="0" noProof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cs-CZ" b="0" noProof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endParaRPr lang="cs-CZ" b="0" noProof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cs-CZ" b="0" noProof="0" dirty="0" smtClean="0">
                          <a:solidFill>
                            <a:sysClr val="windowText" lastClr="000000"/>
                          </a:solidFill>
                        </a:rPr>
                        <a:t>4 900 000 CZK</a:t>
                      </a:r>
                    </a:p>
                    <a:p>
                      <a:pPr algn="ctr"/>
                      <a:endParaRPr lang="en-US" b="0" noProof="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50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FR kanály Amnesty International</a:t>
            </a:r>
            <a:endParaRPr lang="en-US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228407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601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Příjmy </a:t>
            </a:r>
            <a:endParaRPr lang="en-US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710709"/>
              </p:ext>
            </p:extLst>
          </p:nvPr>
        </p:nvGraphicFramePr>
        <p:xfrm>
          <a:off x="330200" y="1498600"/>
          <a:ext cx="5499100" cy="510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Zástupný symbol pro obsah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734903"/>
              </p:ext>
            </p:extLst>
          </p:nvPr>
        </p:nvGraphicFramePr>
        <p:xfrm>
          <a:off x="6416182" y="1487191"/>
          <a:ext cx="5506435" cy="5128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Pravá složená závorka 8"/>
          <p:cNvSpPr/>
          <p:nvPr/>
        </p:nvSpPr>
        <p:spPr>
          <a:xfrm flipH="1">
            <a:off x="5778500" y="1333500"/>
            <a:ext cx="850900" cy="5384800"/>
          </a:xfrm>
          <a:prstGeom prst="rightBrace">
            <a:avLst>
              <a:gd name="adj1" fmla="val 8333"/>
              <a:gd name="adj2" fmla="val 2523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 smtClean="0"/>
              <a:t>Attrition</a:t>
            </a:r>
            <a:r>
              <a:rPr lang="cs-CZ" dirty="0" smtClean="0"/>
              <a:t> (</a:t>
            </a:r>
            <a:r>
              <a:rPr lang="cs-CZ" dirty="0" err="1" smtClean="0"/>
              <a:t>odchodovost</a:t>
            </a:r>
            <a:r>
              <a:rPr lang="cs-CZ" dirty="0" smtClean="0"/>
              <a:t>) podle množství plateb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Nejrizikovější jsou </a:t>
            </a:r>
            <a:r>
              <a:rPr lang="cs-CZ" dirty="0" err="1" smtClean="0"/>
              <a:t>NoShow</a:t>
            </a:r>
            <a:r>
              <a:rPr lang="cs-CZ" dirty="0" smtClean="0"/>
              <a:t> (ti, co slíbí, že dají) a 2. platba</a:t>
            </a:r>
          </a:p>
          <a:p>
            <a:pPr lvl="1"/>
            <a:r>
              <a:rPr lang="cs-CZ" dirty="0" smtClean="0"/>
              <a:t>Cíl: Posílit </a:t>
            </a:r>
            <a:r>
              <a:rPr lang="cs-CZ" dirty="0" err="1" smtClean="0"/>
              <a:t>welcome</a:t>
            </a:r>
            <a:r>
              <a:rPr lang="cs-CZ" dirty="0" smtClean="0"/>
              <a:t> (vstupní) cyklus</a:t>
            </a:r>
          </a:p>
          <a:p>
            <a:r>
              <a:rPr lang="cs-CZ" dirty="0" smtClean="0"/>
              <a:t>Kritická je i 12 platba</a:t>
            </a:r>
          </a:p>
          <a:p>
            <a:pPr lvl="1"/>
            <a:r>
              <a:rPr lang="cs-CZ" dirty="0" smtClean="0"/>
              <a:t>Cíl: Pozor na končící </a:t>
            </a:r>
            <a:r>
              <a:rPr lang="cs-CZ" dirty="0" err="1" smtClean="0"/>
              <a:t>trvaláky</a:t>
            </a:r>
            <a:r>
              <a:rPr lang="cs-CZ" dirty="0" smtClean="0"/>
              <a:t>?!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103445" y="6529131"/>
            <a:ext cx="50690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100" dirty="0" smtClean="0"/>
              <a:t>* </a:t>
            </a:r>
            <a:r>
              <a:rPr lang="cs-CZ" sz="1100" dirty="0" err="1" smtClean="0"/>
              <a:t>Noshow</a:t>
            </a:r>
            <a:r>
              <a:rPr lang="cs-CZ" sz="1100" dirty="0" smtClean="0"/>
              <a:t> jsou pouze </a:t>
            </a:r>
            <a:r>
              <a:rPr lang="cs-CZ" sz="1100" dirty="0" err="1" smtClean="0"/>
              <a:t>Induced</a:t>
            </a:r>
            <a:r>
              <a:rPr lang="cs-CZ" sz="1100" dirty="0" smtClean="0"/>
              <a:t> a Direct </a:t>
            </a:r>
            <a:r>
              <a:rPr lang="cs-CZ" sz="1100" dirty="0" err="1" smtClean="0"/>
              <a:t>collection</a:t>
            </a:r>
            <a:r>
              <a:rPr lang="cs-CZ" sz="1100" dirty="0" smtClean="0"/>
              <a:t> za 2013 (jindy se data nezapisovala) </a:t>
            </a:r>
            <a:endParaRPr lang="cs-CZ" sz="1100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715370"/>
              </p:ext>
            </p:extLst>
          </p:nvPr>
        </p:nvGraphicFramePr>
        <p:xfrm>
          <a:off x="431371" y="4077073"/>
          <a:ext cx="11329259" cy="229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1663443" y="440559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*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38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 smtClean="0"/>
              <a:t>Průměrný dárce</a:t>
            </a:r>
            <a:br>
              <a:rPr lang="cs-CZ" dirty="0" smtClean="0"/>
            </a:br>
            <a:r>
              <a:rPr lang="cs-CZ" sz="3100" dirty="0" smtClean="0"/>
              <a:t>(n=194,</a:t>
            </a:r>
            <a:r>
              <a:rPr lang="cs-CZ" sz="3100" baseline="0" dirty="0" smtClean="0"/>
              <a:t> dárci převážně z roku 2011)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096034"/>
              </p:ext>
            </p:extLst>
          </p:nvPr>
        </p:nvGraphicFramePr>
        <p:xfrm>
          <a:off x="623392" y="2060848"/>
          <a:ext cx="10972800" cy="3412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1137658"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>
                          <a:solidFill>
                            <a:schemeClr val="tx1"/>
                          </a:solidFill>
                        </a:rPr>
                        <a:t>Věk</a:t>
                      </a:r>
                      <a:endParaRPr lang="cs-CZ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>
                          <a:solidFill>
                            <a:schemeClr val="tx1"/>
                          </a:solidFill>
                        </a:rPr>
                        <a:t>Průměrný dar</a:t>
                      </a:r>
                      <a:endParaRPr lang="cs-CZ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>
                          <a:solidFill>
                            <a:schemeClr val="tx1"/>
                          </a:solidFill>
                        </a:rPr>
                        <a:t>Příjem za 13 darů</a:t>
                      </a:r>
                      <a:endParaRPr lang="cs-CZ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7658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20-40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136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1285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37658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Ostatní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137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947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32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200" dirty="0" smtClean="0"/>
              <a:t>Do 35 dní od zapsání do databáze dá dar pouze 54% </a:t>
            </a:r>
            <a:r>
              <a:rPr lang="cs-CZ" sz="3200" dirty="0"/>
              <a:t>dárců </a:t>
            </a:r>
            <a:r>
              <a:rPr lang="cs-CZ" sz="3200" dirty="0" smtClean="0"/>
              <a:t>(platbu zadává dárce)</a:t>
            </a:r>
            <a:endParaRPr lang="cs-CZ" sz="3200" dirty="0"/>
          </a:p>
        </p:txBody>
      </p:sp>
      <p:graphicFrame>
        <p:nvGraphicFramePr>
          <p:cNvPr id="5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807978"/>
              </p:ext>
            </p:extLst>
          </p:nvPr>
        </p:nvGraphicFramePr>
        <p:xfrm>
          <a:off x="4504839" y="1566024"/>
          <a:ext cx="3072342" cy="500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1"/>
                <a:gridCol w="1536171"/>
              </a:tblGrid>
              <a:tr h="34521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Dny od zapsání do dtb</a:t>
                      </a:r>
                    </a:p>
                  </a:txBody>
                  <a:tcPr marL="0" marR="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Množství lidí, kteří zaplatí</a:t>
                      </a:r>
                    </a:p>
                  </a:txBody>
                  <a:tcPr marL="0" marR="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7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&gt;75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53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 smtClean="0"/>
              <a:t>Pokud platbu zadává sám dárce, obdržíme ji v 70% případů rychleji</a:t>
            </a:r>
            <a:endParaRPr lang="cs-CZ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526779"/>
              </p:ext>
            </p:extLst>
          </p:nvPr>
        </p:nvGraphicFramePr>
        <p:xfrm>
          <a:off x="623392" y="1556792"/>
          <a:ext cx="1094521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rdce 6"/>
          <p:cNvSpPr/>
          <p:nvPr/>
        </p:nvSpPr>
        <p:spPr>
          <a:xfrm>
            <a:off x="5039883" y="2631126"/>
            <a:ext cx="480053" cy="392712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9" name="Přímá spojnice se šipkou 8"/>
          <p:cNvCxnSpPr/>
          <p:nvPr/>
        </p:nvCxnSpPr>
        <p:spPr>
          <a:xfrm flipV="1">
            <a:off x="1967541" y="2827482"/>
            <a:ext cx="3072341" cy="21856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/>
        </p:nvSpPr>
        <p:spPr>
          <a:xfrm>
            <a:off x="6288022" y="2261794"/>
            <a:ext cx="1243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Ideální stav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301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 smtClean="0"/>
              <a:t>Pouze 3% dárců zašle méně než slíbí!</a:t>
            </a:r>
            <a:endParaRPr lang="cs-CZ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073853"/>
              </p:ext>
            </p:extLst>
          </p:nvPr>
        </p:nvGraphicFramePr>
        <p:xfrm>
          <a:off x="623392" y="1844824"/>
          <a:ext cx="11041227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30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 smtClean="0"/>
              <a:t>Dárci nad 300,- a pod 100,- odpadají nejčastěji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7608396"/>
              </p:ext>
            </p:extLst>
          </p:nvPr>
        </p:nvGraphicFramePr>
        <p:xfrm>
          <a:off x="623392" y="1772817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bdélník 4"/>
          <p:cNvSpPr/>
          <p:nvPr/>
        </p:nvSpPr>
        <p:spPr>
          <a:xfrm>
            <a:off x="3119669" y="2460995"/>
            <a:ext cx="6720747" cy="3816424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246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Dárci z webu jsou stabilnější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509482"/>
              </p:ext>
            </p:extLst>
          </p:nvPr>
        </p:nvGraphicFramePr>
        <p:xfrm>
          <a:off x="609600" y="1600201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117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313</Words>
  <Application>Microsoft Office PowerPoint</Application>
  <PresentationFormat>Vlastní</PresentationFormat>
  <Paragraphs>95</Paragraphs>
  <Slides>11</Slides>
  <Notes>0</Notes>
  <HiddenSlides>2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Office</vt:lpstr>
      <vt:lpstr>Čísla z praxe</vt:lpstr>
      <vt:lpstr>Čísla</vt:lpstr>
      <vt:lpstr>FR kanály Amnesty International</vt:lpstr>
      <vt:lpstr>Příjmy </vt:lpstr>
      <vt:lpstr>Attrition (odchodovost) podle množství plateb</vt:lpstr>
      <vt:lpstr>Průměrný dárce (n=194, dárci převážně z roku 2011)</vt:lpstr>
      <vt:lpstr>Do 35 dní od zapsání do databáze dá dar pouze 54% dárců (platbu zadává dárce)</vt:lpstr>
      <vt:lpstr>Pokud platbu zadává sám dárce, obdržíme ji v 70% případů rychleji</vt:lpstr>
      <vt:lpstr>Pouze 3% dárců zašle méně než slíbí!</vt:lpstr>
      <vt:lpstr>Dárci nad 300,- a pod 100,- odpadají nejčastěji</vt:lpstr>
      <vt:lpstr>Dárci z webu jsou stabilnější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Jiří Krupa</dc:creator>
  <cp:lastModifiedBy>Martin Balcar - Amnesty International</cp:lastModifiedBy>
  <cp:revision>45</cp:revision>
  <dcterms:created xsi:type="dcterms:W3CDTF">2014-11-11T08:53:51Z</dcterms:created>
  <dcterms:modified xsi:type="dcterms:W3CDTF">2014-12-01T16:20:48Z</dcterms:modified>
</cp:coreProperties>
</file>