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57" r:id="rId4"/>
    <p:sldId id="283" r:id="rId5"/>
    <p:sldId id="268" r:id="rId6"/>
    <p:sldId id="282" r:id="rId7"/>
    <p:sldId id="274" r:id="rId8"/>
    <p:sldId id="275" r:id="rId9"/>
    <p:sldId id="280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055" autoAdjust="0"/>
  </p:normalViewPr>
  <p:slideViewPr>
    <p:cSldViewPr snapToGrid="0" snapToObjects="1">
      <p:cViewPr>
        <p:scale>
          <a:sx n="76" d="100"/>
          <a:sy n="76" d="100"/>
        </p:scale>
        <p:origin x="-119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AC16D-C599-493C-A3F0-FBE52C7D5FF5}" type="datetimeFigureOut">
              <a:rPr lang="cs-CZ" smtClean="0"/>
              <a:t>2.12.2014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93354-FCF4-4FAF-A315-32D908AADB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7976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Nemocnice Milosrdných sester sv. Karla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Boromejského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 Praze - Česká spořitelna – 4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Nemocnice Milosrdných sester sv. Karla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Boromejského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 Praze - Česká pojišťovna – 11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Nemocnice Milosrdných sester sv. Karla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Boromejského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 Praze - Česká spořitelna – 6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Zoologická zahrada hl. města Prahy - Česká spořitelna – 6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Zoologická zahrada hl. města Prahy - Česká spořitelna – 2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Diakonie ČCE - středisko Vsetín – ČSOB Banka – 3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Diakonie ČCE - středisko Vsetín - Československá obchodní banka, a.s. – 3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Centrum Dialog o.p.s. - Česká spořitelna – 3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Sdružení na pomoc dětem s handicapy - KC Motýlek - Česká spořitelna – 13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ZOOLOGICKÁ ZAHRADA Hluboká - E.ON – 40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Celkem tedy 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91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dobrovolníků v 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vpo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ale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vpo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opakují, celkem jde tedy 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10 dobrovolnických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akc</a:t>
            </a:r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4516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Koordinátor, spolupráce</a:t>
            </a:r>
            <a:r>
              <a:rPr lang="cs-CZ" baseline="0" dirty="0" smtClean="0"/>
              <a:t>, vysvětlování, společný jazyk, nastavení očekávání a požadavků, struktura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/>
              <a:t>- Definování</a:t>
            </a:r>
            <a:r>
              <a:rPr lang="cs-CZ" baseline="0" dirty="0" smtClean="0"/>
              <a:t> priority, kde začít, 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Příprava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Realizace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Vyhodnocení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Jazyk, </a:t>
            </a:r>
            <a:r>
              <a:rPr lang="cs-CZ" dirty="0" err="1" smtClean="0"/>
              <a:t>por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daňové poradenství a optimalizace nákladů,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výzkum spokojenosti zákazníků,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PR a marketing,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HR a personální řízení,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web design,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školení </a:t>
            </a:r>
            <a:r>
              <a:rPr lang="cs-CZ" dirty="0" err="1" smtClean="0"/>
              <a:t>baristů</a:t>
            </a:r>
            <a:r>
              <a:rPr lang="cs-CZ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komunikace se zákazníky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4368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Klasické dobrovolnictví = 7000 dobrovolníků = 500 VPO = Víc než 1000 akcí</a:t>
            </a:r>
          </a:p>
          <a:p>
            <a:endParaRPr lang="cs-CZ" dirty="0" smtClean="0"/>
          </a:p>
          <a:p>
            <a:r>
              <a:rPr lang="cs-CZ" dirty="0" smtClean="0"/>
              <a:t>Odborné dobrovolnictví = 100 manažerů = 60 akcí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r>
              <a:rPr lang="cs-CZ" dirty="0" err="1" smtClean="0"/>
              <a:t>Know</a:t>
            </a:r>
            <a:r>
              <a:rPr lang="cs-CZ" dirty="0" smtClean="0"/>
              <a:t> </a:t>
            </a:r>
            <a:r>
              <a:rPr lang="cs-CZ" dirty="0" err="1" smtClean="0"/>
              <a:t>how</a:t>
            </a:r>
            <a:r>
              <a:rPr lang="cs-CZ" dirty="0" smtClean="0"/>
              <a:t> pro lepší svět = 15 dobrovolníků z 5 firem = 4 sociální podniky</a:t>
            </a:r>
          </a:p>
          <a:p>
            <a:endParaRPr lang="cs-CZ" dirty="0" smtClean="0"/>
          </a:p>
          <a:p>
            <a:r>
              <a:rPr lang="cs-CZ" dirty="0" smtClean="0"/>
              <a:t>Národní potravinová sbírka = 2000 dobrovolníků v 1 den</a:t>
            </a:r>
          </a:p>
          <a:p>
            <a:endParaRPr lang="cs-CZ" dirty="0" smtClean="0"/>
          </a:p>
          <a:p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Nemocnice Milosrdných sester sv. Karla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Boromejského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 Praze - Česká spořitelna – 4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Nemocnice Milosrdných sester sv. Karla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Boromejského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 Praze - Česká pojišťovna – 11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Nemocnice Milosrdných sester sv. Karla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Boromejského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 Praze - Česká spořitelna – 6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Zoologická zahrada hl. města Prahy - Česká spořitelna – 6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Zoologická zahrada hl. města Prahy - Česká spořitelna – 2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Diakonie ČCE - středisko Vsetín – ČSOB Banka – 3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Diakonie ČCE - středisko Vsetín - Československá obchodní banka, a.s. – 3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Centrum Dialog o.p.s. - Česká spořitelna – 3 dobrovolníci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Sdružení na pomoc dětem s handicapy - KC Motýlek - Česká spořitelna – 13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ZOOLOGICKÁ ZAHRADA Hluboká - E.ON – 40 dobrovolníků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Celkem tedy 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91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dobrovolníků v 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vpo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ale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vpo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opakují, celkem jde tedy 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10 dobrovolnických </a:t>
            </a:r>
            <a:r>
              <a:rPr lang="cs-CZ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akc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090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ako</a:t>
            </a:r>
            <a:r>
              <a:rPr lang="cs-CZ" baseline="0" dirty="0" smtClean="0"/>
              <a:t> to funguje – různorodost našeho týmu kopíruje různorodost společností s </a:t>
            </a:r>
            <a:r>
              <a:rPr lang="cs-CZ" baseline="0" dirty="0" err="1" smtClean="0"/>
              <a:t>ktorými</a:t>
            </a:r>
            <a:r>
              <a:rPr lang="cs-CZ" baseline="0" dirty="0" smtClean="0"/>
              <a:t> spolupracujeme</a:t>
            </a:r>
          </a:p>
          <a:p>
            <a:endParaRPr lang="cs-CZ" baseline="0" dirty="0" smtClean="0"/>
          </a:p>
          <a:p>
            <a:r>
              <a:rPr lang="cs-CZ" baseline="0" dirty="0" err="1" smtClean="0"/>
              <a:t>Čo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očakávajú</a:t>
            </a:r>
            <a:r>
              <a:rPr lang="cs-CZ" baseline="0" dirty="0" smtClean="0"/>
              <a:t> </a:t>
            </a:r>
            <a:r>
              <a:rPr lang="cs-CZ" baseline="0" dirty="0" err="1" smtClean="0"/>
              <a:t>dbv</a:t>
            </a:r>
            <a:endParaRPr lang="cs-CZ" baseline="0" dirty="0" smtClean="0"/>
          </a:p>
          <a:p>
            <a:pPr marL="171450" indent="-171450">
              <a:buFontTx/>
              <a:buChar char="-"/>
            </a:pPr>
            <a:r>
              <a:rPr lang="cs-CZ" baseline="0" dirty="0" smtClean="0"/>
              <a:t>Informace</a:t>
            </a:r>
          </a:p>
          <a:p>
            <a:pPr marL="171450" indent="-171450">
              <a:buFontTx/>
              <a:buChar char="-"/>
            </a:pPr>
            <a:r>
              <a:rPr lang="cs-CZ" baseline="0" dirty="0" smtClean="0"/>
              <a:t>Výsledek</a:t>
            </a:r>
          </a:p>
          <a:p>
            <a:pPr marL="171450" indent="-171450">
              <a:buFontTx/>
              <a:buChar char="-"/>
            </a:pPr>
            <a:r>
              <a:rPr lang="cs-CZ" baseline="0" dirty="0" smtClean="0"/>
              <a:t>Výkon</a:t>
            </a:r>
          </a:p>
          <a:p>
            <a:pPr marL="171450" indent="-171450">
              <a:buFontTx/>
              <a:buChar char="-"/>
            </a:pPr>
            <a:r>
              <a:rPr lang="cs-CZ" baseline="0" dirty="0" err="1" smtClean="0"/>
              <a:t>Poďekování</a:t>
            </a:r>
            <a:endParaRPr lang="cs-CZ" baseline="0" dirty="0" smtClean="0"/>
          </a:p>
          <a:p>
            <a:pPr marL="171450" indent="-171450">
              <a:buFontTx/>
              <a:buChar char="-"/>
            </a:pPr>
            <a:endParaRPr lang="cs-CZ" baseline="0" dirty="0" smtClean="0"/>
          </a:p>
          <a:p>
            <a:pPr marL="171450" indent="-171450">
              <a:buFontTx/>
              <a:buChar char="-"/>
            </a:pPr>
            <a:r>
              <a:rPr lang="cs-CZ" baseline="0" dirty="0" smtClean="0"/>
              <a:t>Pocit a fakty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0764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Příprava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Realizace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Vyhodnocení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Jazyk, </a:t>
            </a:r>
            <a:r>
              <a:rPr lang="cs-CZ" dirty="0" err="1" smtClean="0"/>
              <a:t>por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Co</a:t>
            </a:r>
            <a:r>
              <a:rPr lang="cs-CZ" baseline="0" dirty="0" smtClean="0"/>
              <a:t> je </a:t>
            </a:r>
            <a:r>
              <a:rPr lang="cs-CZ" baseline="0" dirty="0" err="1" smtClean="0"/>
              <a:t>nejdůležitejší</a:t>
            </a:r>
            <a:r>
              <a:rPr lang="cs-CZ" baseline="0" dirty="0" smtClean="0"/>
              <a:t> – výsledky, vidět je 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daňové poradenství a optimalizace nákladů,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výzkum spokojenosti zákazníků,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PR a marketing,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HR a personální řízení,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web design,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školení </a:t>
            </a:r>
            <a:r>
              <a:rPr lang="cs-CZ" dirty="0" err="1" smtClean="0"/>
              <a:t>baristů</a:t>
            </a:r>
            <a:r>
              <a:rPr lang="cs-CZ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komunikace se zákazníky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4368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Spoločný</a:t>
            </a:r>
            <a:r>
              <a:rPr lang="cs-CZ" dirty="0" smtClean="0"/>
              <a:t> jazyk, </a:t>
            </a:r>
            <a:r>
              <a:rPr lang="cs-CZ" dirty="0" err="1" smtClean="0"/>
              <a:t>Nastavenie</a:t>
            </a:r>
            <a:r>
              <a:rPr lang="cs-CZ" dirty="0" smtClean="0"/>
              <a:t> </a:t>
            </a:r>
            <a:r>
              <a:rPr lang="cs-CZ" dirty="0" err="1" smtClean="0"/>
              <a:t>očakávaní</a:t>
            </a:r>
            <a:r>
              <a:rPr lang="cs-CZ" baseline="0" dirty="0" smtClean="0"/>
              <a:t> a </a:t>
            </a:r>
            <a:r>
              <a:rPr lang="cs-CZ" baseline="0" dirty="0" err="1" smtClean="0"/>
              <a:t>požiadaviek</a:t>
            </a:r>
            <a:endParaRPr lang="cs-CZ" baseline="0" dirty="0" smtClean="0"/>
          </a:p>
          <a:p>
            <a:r>
              <a:rPr lang="cs-CZ" baseline="0" dirty="0" err="1" smtClean="0"/>
              <a:t>Porozumenie</a:t>
            </a:r>
            <a:r>
              <a:rPr lang="cs-CZ" baseline="0" dirty="0" smtClean="0"/>
              <a:t> si – </a:t>
            </a:r>
            <a:r>
              <a:rPr lang="cs-CZ" baseline="0" dirty="0" err="1" smtClean="0"/>
              <a:t>vysvetlenie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skutočne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čo</a:t>
            </a:r>
            <a:r>
              <a:rPr lang="cs-CZ" baseline="0" dirty="0" smtClean="0"/>
              <a:t> </a:t>
            </a:r>
            <a:r>
              <a:rPr lang="cs-CZ" baseline="0" dirty="0" err="1" smtClean="0"/>
              <a:t>ktorá</a:t>
            </a:r>
            <a:r>
              <a:rPr lang="cs-CZ" baseline="0" dirty="0" smtClean="0"/>
              <a:t> strana </a:t>
            </a:r>
            <a:r>
              <a:rPr lang="cs-CZ" baseline="0" dirty="0" err="1" smtClean="0"/>
              <a:t>očakáva</a:t>
            </a:r>
            <a:r>
              <a:rPr lang="cs-CZ" baseline="0" dirty="0" smtClean="0"/>
              <a:t>, chce a </a:t>
            </a:r>
            <a:r>
              <a:rPr lang="cs-CZ" baseline="0" dirty="0" err="1" smtClean="0"/>
              <a:t>čo</a:t>
            </a:r>
            <a:r>
              <a:rPr lang="cs-CZ" baseline="0" dirty="0" smtClean="0"/>
              <a:t> dokáže „</a:t>
            </a:r>
            <a:r>
              <a:rPr lang="cs-CZ" baseline="0" dirty="0" err="1" smtClean="0"/>
              <a:t>dodať</a:t>
            </a:r>
            <a:r>
              <a:rPr lang="cs-CZ" baseline="0" dirty="0" smtClean="0"/>
              <a:t>“ – </a:t>
            </a:r>
            <a:r>
              <a:rPr lang="cs-CZ" baseline="0" dirty="0" err="1" smtClean="0"/>
              <a:t>čo</a:t>
            </a:r>
            <a:r>
              <a:rPr lang="cs-CZ" baseline="0" dirty="0" smtClean="0"/>
              <a:t> je a </a:t>
            </a:r>
            <a:r>
              <a:rPr lang="cs-CZ" baseline="0" dirty="0" err="1" smtClean="0"/>
              <a:t>čo</a:t>
            </a:r>
            <a:r>
              <a:rPr lang="cs-CZ" baseline="0" dirty="0" smtClean="0"/>
              <a:t> </a:t>
            </a:r>
            <a:r>
              <a:rPr lang="cs-CZ" baseline="0" dirty="0" err="1" smtClean="0"/>
              <a:t>nie</a:t>
            </a:r>
            <a:r>
              <a:rPr lang="cs-CZ" baseline="0" dirty="0" smtClean="0"/>
              <a:t> je </a:t>
            </a:r>
            <a:r>
              <a:rPr lang="cs-CZ" baseline="0" dirty="0" err="1" smtClean="0"/>
              <a:t>reálne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8716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cs-CZ" dirty="0" smtClean="0"/>
              <a:t>Součást programů diverzity a AM</a:t>
            </a:r>
          </a:p>
          <a:p>
            <a:pPr lvl="1"/>
            <a:r>
              <a:rPr lang="cs-CZ" dirty="0" smtClean="0"/>
              <a:t>Příprava na změnu kariéry</a:t>
            </a:r>
          </a:p>
          <a:p>
            <a:pPr lvl="1"/>
            <a:r>
              <a:rPr lang="cs-CZ" dirty="0" smtClean="0"/>
              <a:t>Syndrom vyhoření</a:t>
            </a:r>
          </a:p>
          <a:p>
            <a:pPr lvl="1"/>
            <a:r>
              <a:rPr lang="cs-CZ" dirty="0" smtClean="0"/>
              <a:t>Loajalita a motivace, stabilita</a:t>
            </a:r>
          </a:p>
          <a:p>
            <a:pPr lvl="1"/>
            <a:r>
              <a:rPr lang="cs-CZ" dirty="0" smtClean="0"/>
              <a:t>Vzdělávání a kariérní rozvoj</a:t>
            </a:r>
          </a:p>
          <a:p>
            <a:pPr lvl="1"/>
            <a:r>
              <a:rPr lang="cs-CZ" dirty="0" smtClean="0"/>
              <a:t>Zapojení do </a:t>
            </a:r>
            <a:r>
              <a:rPr lang="cs-CZ" dirty="0" err="1" smtClean="0"/>
              <a:t>dbv</a:t>
            </a:r>
            <a:r>
              <a:rPr lang="cs-CZ" dirty="0" smtClean="0"/>
              <a:t> dní – </a:t>
            </a:r>
          </a:p>
          <a:p>
            <a:pPr lvl="2"/>
            <a:r>
              <a:rPr lang="cs-CZ" dirty="0" smtClean="0"/>
              <a:t>zaměstnanci v důchodu - AM</a:t>
            </a:r>
          </a:p>
          <a:p>
            <a:pPr lvl="2"/>
            <a:r>
              <a:rPr lang="cs-CZ" dirty="0" smtClean="0"/>
              <a:t>rodiče na MD/RD - diverzita</a:t>
            </a:r>
          </a:p>
          <a:p>
            <a:pPr lvl="2"/>
            <a:r>
              <a:rPr lang="cs-CZ" dirty="0" smtClean="0"/>
              <a:t> studenty ze škol – talent </a:t>
            </a:r>
            <a:r>
              <a:rPr lang="cs-CZ" dirty="0" err="1" smtClean="0"/>
              <a:t>mng</a:t>
            </a:r>
            <a:r>
              <a:rPr lang="cs-CZ" dirty="0" smtClean="0"/>
              <a:t>, </a:t>
            </a:r>
            <a:r>
              <a:rPr lang="cs-CZ" dirty="0" err="1" smtClean="0"/>
              <a:t>recruitment</a:t>
            </a:r>
            <a:r>
              <a:rPr lang="cs-CZ" dirty="0" smtClean="0"/>
              <a:t>, motivace</a:t>
            </a:r>
          </a:p>
          <a:p>
            <a:pPr lvl="2"/>
            <a:endParaRPr lang="cs-CZ" dirty="0" smtClean="0"/>
          </a:p>
          <a:p>
            <a:pPr lvl="2"/>
            <a:r>
              <a:rPr lang="cs-CZ" dirty="0" smtClean="0"/>
              <a:t>Rodinné dobrovolnické dny</a:t>
            </a:r>
          </a:p>
          <a:p>
            <a:pPr lvl="2"/>
            <a:endParaRPr lang="cs-CZ" dirty="0" smtClean="0"/>
          </a:p>
          <a:p>
            <a:pPr lvl="1"/>
            <a:r>
              <a:rPr lang="cs-CZ" dirty="0" smtClean="0"/>
              <a:t>Čas s rodinou, spojení příjemného s užitečným</a:t>
            </a:r>
          </a:p>
          <a:p>
            <a:pPr lvl="1"/>
            <a:r>
              <a:rPr lang="cs-CZ" dirty="0" smtClean="0"/>
              <a:t>1 den v roce</a:t>
            </a:r>
          </a:p>
          <a:p>
            <a:pPr lvl="1"/>
            <a:r>
              <a:rPr lang="cs-CZ" dirty="0" smtClean="0"/>
              <a:t>Zaměstnanec (ale i zaměstnavatel) – jako pozitivní vzor pro děti, učí ho přispívat komunitě</a:t>
            </a:r>
          </a:p>
          <a:p>
            <a:pPr lvl="1"/>
            <a:r>
              <a:rPr lang="cs-CZ" dirty="0" smtClean="0"/>
              <a:t>Budování dobrého jména zaměstnavatele -  hodnoty, důležitost vzájemné pomoci, týmové spolupráce, seznámení se se spolupracovníky rodinného příslušníka, </a:t>
            </a:r>
          </a:p>
          <a:p>
            <a:pPr lvl="0"/>
            <a:r>
              <a:rPr lang="cs-CZ" dirty="0" smtClean="0"/>
              <a:t>Odborné dobrovolnictví</a:t>
            </a:r>
          </a:p>
          <a:p>
            <a:pPr lvl="1"/>
            <a:r>
              <a:rPr lang="cs-CZ" dirty="0" smtClean="0"/>
              <a:t>Speed </a:t>
            </a:r>
            <a:r>
              <a:rPr lang="cs-CZ" dirty="0" err="1" smtClean="0"/>
              <a:t>dating</a:t>
            </a: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Měření</a:t>
            </a:r>
          </a:p>
          <a:p>
            <a:pPr lvl="1"/>
            <a:r>
              <a:rPr lang="cs-CZ" dirty="0" smtClean="0"/>
              <a:t>Externí komunikace</a:t>
            </a:r>
          </a:p>
          <a:p>
            <a:pPr lvl="1"/>
            <a:r>
              <a:rPr lang="cs-CZ" dirty="0" smtClean="0"/>
              <a:t>Mohli by </a:t>
            </a:r>
            <a:r>
              <a:rPr lang="cs-CZ" dirty="0" err="1" smtClean="0"/>
              <a:t>sme</a:t>
            </a:r>
            <a:r>
              <a:rPr lang="cs-CZ" dirty="0" smtClean="0"/>
              <a:t> </a:t>
            </a:r>
            <a:r>
              <a:rPr lang="cs-CZ" dirty="0" err="1" smtClean="0"/>
              <a:t>vrámci</a:t>
            </a:r>
            <a:r>
              <a:rPr lang="cs-CZ" dirty="0" smtClean="0"/>
              <a:t> toho </a:t>
            </a:r>
            <a:r>
              <a:rPr lang="cs-CZ" dirty="0" err="1" smtClean="0"/>
              <a:t>pripraviť</a:t>
            </a:r>
            <a:r>
              <a:rPr lang="cs-CZ" dirty="0" smtClean="0"/>
              <a:t> vzdělávací program </a:t>
            </a:r>
            <a:r>
              <a:rPr lang="cs-CZ" dirty="0" err="1" smtClean="0"/>
              <a:t>pre</a:t>
            </a:r>
            <a:r>
              <a:rPr lang="cs-CZ" dirty="0" smtClean="0"/>
              <a:t> NJNL ?</a:t>
            </a:r>
          </a:p>
          <a:p>
            <a:pPr lvl="0"/>
            <a:r>
              <a:rPr lang="cs-CZ" dirty="0" smtClean="0"/>
              <a:t>Klasické firemní dobrovolnictví</a:t>
            </a:r>
          </a:p>
          <a:p>
            <a:pPr lvl="1"/>
            <a:r>
              <a:rPr lang="cs-CZ" dirty="0" smtClean="0"/>
              <a:t>Průběžné + jednorázové</a:t>
            </a:r>
          </a:p>
          <a:p>
            <a:pPr lvl="0"/>
            <a:r>
              <a:rPr lang="cs-CZ" dirty="0" smtClean="0"/>
              <a:t>Národní potravinová sbírka</a:t>
            </a:r>
          </a:p>
          <a:p>
            <a:pPr lvl="0"/>
            <a:r>
              <a:rPr lang="cs-CZ" dirty="0" smtClean="0"/>
              <a:t>Týden firemního dobrovolnictví (</a:t>
            </a:r>
            <a:r>
              <a:rPr lang="cs-CZ" dirty="0" err="1" smtClean="0"/>
              <a:t>alebo</a:t>
            </a:r>
            <a:r>
              <a:rPr lang="cs-CZ" dirty="0" smtClean="0"/>
              <a:t> </a:t>
            </a:r>
            <a:r>
              <a:rPr lang="cs-CZ" dirty="0" err="1" smtClean="0"/>
              <a:t>deň</a:t>
            </a:r>
            <a:r>
              <a:rPr lang="cs-CZ" dirty="0" smtClean="0"/>
              <a:t>, </a:t>
            </a:r>
            <a:r>
              <a:rPr lang="cs-CZ" dirty="0" err="1" smtClean="0"/>
              <a:t>niečo</a:t>
            </a:r>
            <a:r>
              <a:rPr lang="cs-CZ" dirty="0" smtClean="0"/>
              <a:t>, kde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združia</a:t>
            </a:r>
            <a:r>
              <a:rPr lang="cs-CZ" dirty="0" smtClean="0"/>
              <a:t> firmy a </a:t>
            </a:r>
            <a:r>
              <a:rPr lang="cs-CZ" dirty="0" err="1" smtClean="0"/>
              <a:t>zaplatia</a:t>
            </a:r>
            <a:r>
              <a:rPr lang="cs-CZ" dirty="0" smtClean="0"/>
              <a:t> za </a:t>
            </a:r>
            <a:r>
              <a:rPr lang="cs-CZ" dirty="0" err="1" smtClean="0"/>
              <a:t>niečo</a:t>
            </a:r>
            <a:r>
              <a:rPr lang="cs-CZ" dirty="0" smtClean="0"/>
              <a:t>, a mi </a:t>
            </a:r>
            <a:r>
              <a:rPr lang="cs-CZ" dirty="0" err="1" smtClean="0"/>
              <a:t>im</a:t>
            </a:r>
            <a:r>
              <a:rPr lang="cs-CZ" dirty="0" smtClean="0"/>
              <a:t> zorganizujeme </a:t>
            </a:r>
            <a:r>
              <a:rPr lang="cs-CZ" dirty="0" err="1" smtClean="0"/>
              <a:t>dobrovolníkov</a:t>
            </a:r>
            <a:r>
              <a:rPr lang="cs-CZ" dirty="0" smtClean="0"/>
              <a:t>, </a:t>
            </a:r>
            <a:r>
              <a:rPr lang="cs-CZ" dirty="0" err="1" smtClean="0"/>
              <a:t>niečo</a:t>
            </a:r>
            <a:r>
              <a:rPr lang="cs-CZ" dirty="0" smtClean="0"/>
              <a:t> </a:t>
            </a:r>
            <a:r>
              <a:rPr lang="cs-CZ" dirty="0" err="1" smtClean="0"/>
              <a:t>ako</a:t>
            </a:r>
            <a:r>
              <a:rPr lang="cs-CZ" dirty="0" smtClean="0"/>
              <a:t> potravinová </a:t>
            </a:r>
            <a:r>
              <a:rPr lang="cs-CZ" dirty="0" err="1" smtClean="0"/>
              <a:t>zbierka</a:t>
            </a:r>
            <a:r>
              <a:rPr lang="cs-CZ" dirty="0" smtClean="0"/>
              <a:t>)</a:t>
            </a:r>
          </a:p>
          <a:p>
            <a:pPr lvl="0"/>
            <a:r>
              <a:rPr lang="cs-CZ" dirty="0" smtClean="0"/>
              <a:t>Měření dopadu dobrovolnictví</a:t>
            </a:r>
          </a:p>
          <a:p>
            <a:pPr lvl="1"/>
            <a:r>
              <a:rPr lang="cs-CZ" dirty="0" smtClean="0"/>
              <a:t>LBG</a:t>
            </a:r>
          </a:p>
          <a:p>
            <a:pPr lvl="2"/>
            <a:r>
              <a:rPr lang="cs-CZ" dirty="0" smtClean="0"/>
              <a:t>Celkové </a:t>
            </a:r>
            <a:r>
              <a:rPr lang="cs-CZ" dirty="0" err="1" smtClean="0"/>
              <a:t>finančné</a:t>
            </a:r>
            <a:r>
              <a:rPr lang="cs-CZ" dirty="0" smtClean="0"/>
              <a:t> </a:t>
            </a:r>
            <a:r>
              <a:rPr lang="cs-CZ" dirty="0" err="1" smtClean="0"/>
              <a:t>investície</a:t>
            </a:r>
            <a:r>
              <a:rPr lang="cs-CZ" dirty="0" smtClean="0"/>
              <a:t> na </a:t>
            </a:r>
            <a:r>
              <a:rPr lang="cs-CZ" dirty="0" err="1" smtClean="0"/>
              <a:t>fir</a:t>
            </a:r>
            <a:r>
              <a:rPr lang="cs-CZ" dirty="0" smtClean="0"/>
              <a:t> </a:t>
            </a:r>
            <a:r>
              <a:rPr lang="cs-CZ" dirty="0" err="1" smtClean="0"/>
              <a:t>dbv</a:t>
            </a:r>
            <a:endParaRPr lang="cs-CZ" dirty="0" smtClean="0"/>
          </a:p>
          <a:p>
            <a:pPr lvl="2"/>
            <a:r>
              <a:rPr lang="cs-CZ" dirty="0" smtClean="0"/>
              <a:t>Celkový počet hodin věnovaných </a:t>
            </a:r>
            <a:r>
              <a:rPr lang="cs-CZ" dirty="0" err="1" smtClean="0"/>
              <a:t>fir</a:t>
            </a:r>
            <a:r>
              <a:rPr lang="cs-CZ" dirty="0" smtClean="0"/>
              <a:t> </a:t>
            </a:r>
            <a:r>
              <a:rPr lang="cs-CZ" dirty="0" err="1" smtClean="0"/>
              <a:t>dbv</a:t>
            </a:r>
            <a:r>
              <a:rPr lang="cs-CZ" dirty="0" smtClean="0"/>
              <a:t>/počet na </a:t>
            </a:r>
            <a:r>
              <a:rPr lang="cs-CZ" dirty="0" err="1" smtClean="0"/>
              <a:t>zamestnanca</a:t>
            </a:r>
            <a:endParaRPr lang="cs-CZ" dirty="0" smtClean="0"/>
          </a:p>
          <a:p>
            <a:pPr lvl="1"/>
            <a:r>
              <a:rPr lang="cs-CZ" dirty="0" smtClean="0"/>
              <a:t>Naše </a:t>
            </a:r>
            <a:r>
              <a:rPr lang="cs-CZ" dirty="0" err="1" smtClean="0"/>
              <a:t>vlastné</a:t>
            </a: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Hodiny investované, </a:t>
            </a:r>
            <a:r>
              <a:rPr lang="cs-CZ" dirty="0" err="1" smtClean="0"/>
              <a:t>financie</a:t>
            </a:r>
            <a:r>
              <a:rPr lang="cs-CZ" dirty="0" smtClean="0"/>
              <a:t> investované</a:t>
            </a:r>
          </a:p>
          <a:p>
            <a:pPr lvl="1"/>
            <a:r>
              <a:rPr lang="cs-CZ" dirty="0" err="1" smtClean="0"/>
              <a:t>Zamestnanec</a:t>
            </a:r>
            <a:r>
              <a:rPr lang="cs-CZ" dirty="0" smtClean="0"/>
              <a:t> </a:t>
            </a:r>
          </a:p>
          <a:p>
            <a:pPr lvl="2"/>
            <a:r>
              <a:rPr lang="cs-CZ" dirty="0" smtClean="0"/>
              <a:t>Motivace a loajalita</a:t>
            </a:r>
          </a:p>
          <a:p>
            <a:pPr lvl="2"/>
            <a:r>
              <a:rPr lang="cs-CZ" dirty="0" smtClean="0"/>
              <a:t>Změna v – soft/hard </a:t>
            </a:r>
            <a:r>
              <a:rPr lang="cs-CZ" dirty="0" err="1" smtClean="0"/>
              <a:t>skills</a:t>
            </a:r>
            <a:r>
              <a:rPr lang="cs-CZ" dirty="0" smtClean="0"/>
              <a:t> – součást rozvojového plánu</a:t>
            </a:r>
          </a:p>
          <a:p>
            <a:r>
              <a:rPr lang="cs-CZ" dirty="0" smtClean="0"/>
              <a:t> </a:t>
            </a:r>
          </a:p>
          <a:p>
            <a:pPr lvl="1"/>
            <a:r>
              <a:rPr lang="cs-CZ" dirty="0" smtClean="0"/>
              <a:t>Dopady na </a:t>
            </a:r>
          </a:p>
          <a:p>
            <a:pPr lvl="2"/>
            <a:r>
              <a:rPr lang="cs-CZ" dirty="0" smtClean="0"/>
              <a:t>Značku </a:t>
            </a:r>
            <a:r>
              <a:rPr lang="cs-CZ" dirty="0" err="1" smtClean="0"/>
              <a:t>zamestnávatela</a:t>
            </a:r>
            <a:r>
              <a:rPr lang="cs-CZ" dirty="0" smtClean="0"/>
              <a:t> – </a:t>
            </a:r>
            <a:r>
              <a:rPr lang="cs-CZ" dirty="0" err="1" smtClean="0"/>
              <a:t>vnímanie</a:t>
            </a:r>
            <a:r>
              <a:rPr lang="cs-CZ" dirty="0" smtClean="0"/>
              <a:t> firmy </a:t>
            </a:r>
            <a:r>
              <a:rPr lang="cs-CZ" dirty="0" err="1" smtClean="0"/>
              <a:t>externe</a:t>
            </a:r>
            <a:r>
              <a:rPr lang="cs-CZ" dirty="0" smtClean="0"/>
              <a:t> a </a:t>
            </a:r>
            <a:r>
              <a:rPr lang="cs-CZ" dirty="0" err="1" smtClean="0"/>
              <a:t>interne</a:t>
            </a:r>
            <a:endParaRPr lang="cs-CZ" dirty="0" smtClean="0"/>
          </a:p>
          <a:p>
            <a:pPr lvl="2"/>
            <a:r>
              <a:rPr lang="cs-CZ" dirty="0" smtClean="0"/>
              <a:t>VPO </a:t>
            </a:r>
            <a:r>
              <a:rPr lang="cs-CZ" dirty="0" err="1" smtClean="0"/>
              <a:t>ktorej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pomohlo</a:t>
            </a:r>
          </a:p>
          <a:p>
            <a:pPr lvl="2"/>
            <a:r>
              <a:rPr lang="cs-CZ" dirty="0" smtClean="0"/>
              <a:t>Komunitu</a:t>
            </a:r>
          </a:p>
          <a:p>
            <a:pPr lvl="2"/>
            <a:r>
              <a:rPr lang="cs-CZ" dirty="0" smtClean="0"/>
              <a:t>Sociálně odpovědné podnikání</a:t>
            </a:r>
          </a:p>
          <a:p>
            <a:pPr lvl="2"/>
            <a:r>
              <a:rPr lang="cs-CZ" dirty="0" smtClean="0"/>
              <a:t>Strategie CSR</a:t>
            </a:r>
          </a:p>
          <a:p>
            <a:pPr lvl="0"/>
            <a:r>
              <a:rPr lang="cs-CZ" dirty="0" smtClean="0"/>
              <a:t>Vzdělávání neziskovek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0802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i="1" dirty="0" smtClean="0"/>
              <a:t>A že si říkáme: Nemohu odejít na celý den, protože by mě pak práce zavalila? Nezavalila. Důkazem jsou stále větší počty dobrovolníků, kteří se těchto dnů zúčastňují. Kdo chce - hledá způsoby, kdo nechce - hledá důvody!</a:t>
            </a:r>
          </a:p>
          <a:p>
            <a:pPr marL="0" lvl="0" indent="0">
              <a:buNone/>
            </a:pPr>
            <a:r>
              <a:rPr lang="cs-CZ" i="1" dirty="0" smtClean="0"/>
              <a:t>…., mezi kterými si člověk znovu připomněl skutečné lidské hodnoty.</a:t>
            </a:r>
          </a:p>
          <a:p>
            <a:pPr marL="0" indent="0">
              <a:buNone/>
            </a:pPr>
            <a:r>
              <a:rPr lang="cs-CZ" i="1" dirty="0" smtClean="0"/>
              <a:t>…To je prostě štěstí druhých, které vás naplní energií a radostí z jiné dimenze.</a:t>
            </a:r>
          </a:p>
          <a:p>
            <a:pPr marL="0" indent="0">
              <a:buNone/>
            </a:pPr>
            <a:r>
              <a:rPr lang="cs-CZ" i="1" dirty="0" smtClean="0"/>
              <a:t>Zjistila jsem, že kolegové jsou poctiví a precizní nejen v obvyklé profesní roli</a:t>
            </a:r>
          </a:p>
          <a:p>
            <a:pPr marL="0" indent="0">
              <a:buNone/>
            </a:pPr>
            <a:endParaRPr lang="cs-CZ" i="1" dirty="0" smtClean="0"/>
          </a:p>
          <a:p>
            <a:pPr marL="0" indent="0">
              <a:buNone/>
            </a:pPr>
            <a:r>
              <a:rPr lang="cs-CZ" i="1" dirty="0" smtClean="0"/>
              <a:t>Dobrovolnictví přispívá nemalou měrou i k upevnění pozitivního vztahu zaměstnanců k organizaci. </a:t>
            </a:r>
          </a:p>
          <a:p>
            <a:pPr marL="0" indent="0">
              <a:buNone/>
            </a:pPr>
            <a:r>
              <a:rPr lang="cs-CZ" i="1" dirty="0" smtClean="0"/>
              <a:t>Zapojimse.cz nabízí velmi efektivní způsob využití dobrovolníků v neziskovém sektoru. Firemní dobrovolníci jsou spolehliví a výborně se s nimi spolupracuje. </a:t>
            </a:r>
          </a:p>
          <a:p>
            <a:pPr marL="0" indent="0">
              <a:buNone/>
            </a:pPr>
            <a:endParaRPr lang="cs-CZ" i="1" dirty="0" smtClean="0"/>
          </a:p>
          <a:p>
            <a:pPr marL="0" indent="0">
              <a:buNone/>
            </a:pPr>
            <a:r>
              <a:rPr lang="cs-CZ" i="1" dirty="0" smtClean="0"/>
              <a:t>Vždy když přijde skupina nadšených dobrovolníků, zrealizujeme spolu velmi rychle a kvalitně nějaký drobný projekt ve smyslu obnovy nebo změny interiéru či exteriéru sídla naší organizace. </a:t>
            </a:r>
          </a:p>
          <a:p>
            <a:pPr marL="0" indent="0">
              <a:buNone/>
            </a:pPr>
            <a:endParaRPr lang="cs-CZ" i="1" dirty="0" smtClean="0"/>
          </a:p>
          <a:p>
            <a:pPr marL="0" indent="0">
              <a:buNone/>
            </a:pPr>
            <a:r>
              <a:rPr lang="cs-CZ" i="1" dirty="0" smtClean="0"/>
              <a:t>Je to vždy pro nás velkým přínosem, změnou k lepšímu. </a:t>
            </a:r>
          </a:p>
          <a:p>
            <a:pPr marL="0" indent="0">
              <a:buNone/>
            </a:pPr>
            <a:r>
              <a:rPr lang="cs-CZ" i="1" dirty="0" smtClean="0"/>
              <a:t>V průběhu akce s dětmi se dobrovolníci aktivně zapojují a osvěží naši skupinu dobrovolnic novým nábojem.</a:t>
            </a:r>
          </a:p>
          <a:p>
            <a:pPr marL="0" indent="0">
              <a:buNone/>
            </a:pPr>
            <a:endParaRPr lang="cs-CZ" i="1" dirty="0" smtClean="0"/>
          </a:p>
          <a:p>
            <a:endParaRPr lang="cs-CZ" dirty="0" smtClean="0"/>
          </a:p>
          <a:p>
            <a:pPr marL="0" indent="0">
              <a:buNone/>
            </a:pPr>
            <a:endParaRPr lang="cs-CZ" i="1" dirty="0" smtClean="0"/>
          </a:p>
          <a:p>
            <a:pPr marL="0" lvl="0" indent="0"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93354-FCF4-4FAF-A315-32D908AADB73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5652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0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97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3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8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7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3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65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7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9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3C17F-46AC-C648-88EC-AD73FA3D47B2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E50B8-867B-2C4A-AE46-5E8A8D4D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3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jp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39661"/>
            <a:ext cx="7772400" cy="2560790"/>
          </a:xfrm>
        </p:spPr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 </a:t>
            </a:r>
            <a:r>
              <a:rPr lang="cs-CZ" dirty="0" smtClean="0"/>
              <a:t>Dárcovství času a expertní </a:t>
            </a:r>
            <a:r>
              <a:rPr lang="cs-CZ" dirty="0"/>
              <a:t>dobrovolnictví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chemeClr val="tx1"/>
                </a:solidFill>
              </a:rPr>
              <a:t>Miriam </a:t>
            </a:r>
            <a:r>
              <a:rPr lang="cs-CZ" dirty="0" err="1" smtClean="0">
                <a:solidFill>
                  <a:schemeClr val="tx1"/>
                </a:solidFill>
              </a:rPr>
              <a:t>Zábrženská</a:t>
            </a:r>
            <a:endParaRPr lang="cs-CZ" dirty="0" smtClean="0">
              <a:solidFill>
                <a:schemeClr val="tx1"/>
              </a:solidFill>
            </a:endParaRPr>
          </a:p>
        </p:txBody>
      </p:sp>
      <p:pic>
        <p:nvPicPr>
          <p:cNvPr id="4" name="Picture 1" descr="BPS_logo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117" y="4594499"/>
            <a:ext cx="5544616" cy="231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7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Byznys pro společnost</a:t>
            </a:r>
            <a:endParaRPr lang="en-US" sz="3200" dirty="0"/>
          </a:p>
        </p:txBody>
      </p:sp>
      <p:pic>
        <p:nvPicPr>
          <p:cNvPr id="6" name="Content Placeholder 5" descr="2013_volunteering.jpg"/>
          <p:cNvPicPr>
            <a:picLocks noGrp="1" noChangeAspect="1"/>
          </p:cNvPicPr>
          <p:nvPr>
            <p:ph idx="1"/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0" b="13300"/>
          <a:stretch>
            <a:fillRect/>
          </a:stretch>
        </p:blipFill>
        <p:spPr>
          <a:xfrm>
            <a:off x="932485" y="4436702"/>
            <a:ext cx="7379509" cy="2453448"/>
          </a:xfr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703" y="1205930"/>
            <a:ext cx="3564297" cy="2587069"/>
          </a:xfrm>
          <a:prstGeom prst="rect">
            <a:avLst/>
          </a:prstGeom>
        </p:spPr>
      </p:pic>
      <p:pic>
        <p:nvPicPr>
          <p:cNvPr id="8" name="Picture 2" descr="\\192.168.0.3\Data\2_Byznys pro společnost\PROGRAMY BPS\TES A PRACOVNÍ SKUPINY\Know-how + Výbor fir dbv\Know how pro lepší svět\Fotky 2014\spořka\Petr Mašek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7" y="1205930"/>
            <a:ext cx="3877200" cy="258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ousměrná vodorovná šipka 2"/>
          <p:cNvSpPr/>
          <p:nvPr/>
        </p:nvSpPr>
        <p:spPr>
          <a:xfrm>
            <a:off x="4000727" y="1728592"/>
            <a:ext cx="1433588" cy="100208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738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 smtClean="0"/>
              <a:t>Společenská odpovědnost firem - firemní dobrovolnictví – dárcovství času a znalostí</a:t>
            </a:r>
            <a:endParaRPr lang="en-US" sz="3600" dirty="0"/>
          </a:p>
        </p:txBody>
      </p:sp>
      <p:pic>
        <p:nvPicPr>
          <p:cNvPr id="4" name="Content Placeholder 3" descr="690x388.fitandcrop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54" b="100000" l="24565" r="92174">
                        <a14:foregroundMark x1="47029" y1="93299" x2="47029" y2="93299"/>
                        <a14:foregroundMark x1="26667" y1="68686" x2="26667" y2="68686"/>
                        <a14:foregroundMark x1="30942" y1="74227" x2="30942" y2="74227"/>
                        <a14:foregroundMark x1="50290" y1="49227" x2="50290" y2="49227"/>
                        <a14:foregroundMark x1="80000" y1="46778" x2="80000" y2="46778"/>
                        <a14:foregroundMark x1="67899" y1="27706" x2="67899" y2="27706"/>
                        <a14:foregroundMark x1="66159" y1="31443" x2="66159" y2="31443"/>
                        <a14:foregroundMark x1="84710" y1="75902" x2="84710" y2="75902"/>
                        <a14:foregroundMark x1="77464" y1="86340" x2="77464" y2="86340"/>
                        <a14:foregroundMark x1="74130" y1="65851" x2="74130" y2="65851"/>
                        <a14:foregroundMark x1="77899" y1="55412" x2="77899" y2="55412"/>
                        <a14:foregroundMark x1="77899" y1="57861" x2="77899" y2="57861"/>
                        <a14:foregroundMark x1="74928" y1="56186" x2="74928" y2="56186"/>
                        <a14:foregroundMark x1="77101" y1="45747" x2="77101" y2="45747"/>
                        <a14:foregroundMark x1="71594" y1="62758" x2="71594" y2="62758"/>
                        <a14:foregroundMark x1="66957" y1="77706" x2="66957" y2="77706"/>
                        <a14:foregroundMark x1="58913" y1="79768" x2="58913" y2="79768"/>
                        <a14:foregroundMark x1="47174" y1="58247" x2="47174" y2="58247"/>
                        <a14:foregroundMark x1="79203" y1="79124" x2="79203" y2="79124"/>
                        <a14:foregroundMark x1="81957" y1="84665" x2="81957" y2="84665"/>
                        <a14:backgroundMark x1="31159" y1="71778" x2="31159" y2="71778"/>
                        <a14:backgroundMark x1="75507" y1="52320" x2="75507" y2="52320"/>
                        <a14:backgroundMark x1="72971" y1="58634" x2="72971" y2="58634"/>
                        <a14:backgroundMark x1="70072" y1="31443" x2="70072" y2="31443"/>
                        <a14:backgroundMark x1="78623" y1="49485" x2="78623" y2="49485"/>
                        <a14:backgroundMark x1="78623" y1="51933" x2="78623" y2="51933"/>
                        <a14:backgroundMark x1="50145" y1="41881" x2="50145" y2="41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15151" b="-1646"/>
          <a:stretch/>
        </p:blipFill>
        <p:spPr>
          <a:xfrm>
            <a:off x="3874645" y="2935698"/>
            <a:ext cx="6355582" cy="4002677"/>
          </a:xfrm>
        </p:spPr>
      </p:pic>
      <p:sp>
        <p:nvSpPr>
          <p:cNvPr id="3" name="Obdélník 2"/>
          <p:cNvSpPr/>
          <p:nvPr/>
        </p:nvSpPr>
        <p:spPr>
          <a:xfrm>
            <a:off x="726510" y="1263794"/>
            <a:ext cx="80980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3200" dirty="0" smtClean="0">
              <a:solidFill>
                <a:srgbClr val="FF0000"/>
              </a:solidFill>
            </a:endParaRPr>
          </a:p>
          <a:p>
            <a:r>
              <a:rPr lang="cs-CZ" sz="3200" dirty="0" smtClean="0">
                <a:solidFill>
                  <a:srgbClr val="FF0000"/>
                </a:solidFill>
              </a:rPr>
              <a:t>7000 </a:t>
            </a:r>
          </a:p>
          <a:p>
            <a:pPr lvl="1"/>
            <a:r>
              <a:rPr lang="cs-CZ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500    </a:t>
            </a:r>
            <a:r>
              <a:rPr lang="cs-CZ" dirty="0" smtClean="0"/>
              <a:t>              </a:t>
            </a:r>
            <a:r>
              <a:rPr lang="cs-CZ" sz="3200" b="1" dirty="0" smtClean="0">
                <a:solidFill>
                  <a:schemeClr val="tx2">
                    <a:lumMod val="75000"/>
                  </a:schemeClr>
                </a:solidFill>
              </a:rPr>
              <a:t>1000</a:t>
            </a:r>
          </a:p>
          <a:p>
            <a:pPr marL="342900" indent="-342900">
              <a:buAutoNum type="arabicPlain" startAt="500"/>
            </a:pPr>
            <a:endParaRPr lang="cs-CZ" dirty="0" smtClean="0"/>
          </a:p>
          <a:p>
            <a:r>
              <a:rPr lang="cs-CZ" sz="3200" dirty="0" smtClean="0">
                <a:solidFill>
                  <a:srgbClr val="FF0000"/>
                </a:solidFill>
              </a:rPr>
              <a:t>        100</a:t>
            </a:r>
            <a:r>
              <a:rPr lang="cs-CZ" dirty="0" smtClean="0"/>
              <a:t>                       </a:t>
            </a:r>
            <a:r>
              <a:rPr lang="cs-CZ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</a:p>
          <a:p>
            <a:endParaRPr lang="cs-CZ" dirty="0"/>
          </a:p>
          <a:p>
            <a:r>
              <a:rPr lang="cs-CZ" sz="2800" dirty="0" smtClean="0">
                <a:solidFill>
                  <a:srgbClr val="FF0000"/>
                </a:solidFill>
              </a:rPr>
              <a:t>15</a:t>
            </a:r>
            <a:r>
              <a:rPr lang="cs-CZ" dirty="0" smtClean="0"/>
              <a:t>         </a:t>
            </a:r>
            <a:r>
              <a:rPr lang="cs-C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cs-CZ" dirty="0" smtClean="0"/>
              <a:t>           </a:t>
            </a:r>
            <a:r>
              <a:rPr lang="cs-CZ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</a:p>
          <a:p>
            <a:endParaRPr lang="cs-CZ" sz="2800" dirty="0" smtClean="0">
              <a:solidFill>
                <a:srgbClr val="FF0000"/>
              </a:solidFill>
            </a:endParaRPr>
          </a:p>
          <a:p>
            <a:r>
              <a:rPr lang="cs-CZ" sz="2800" dirty="0" smtClean="0">
                <a:solidFill>
                  <a:srgbClr val="FF0000"/>
                </a:solidFill>
              </a:rPr>
              <a:t>		2000</a:t>
            </a:r>
          </a:p>
          <a:p>
            <a:endParaRPr lang="cs-CZ" sz="2800" dirty="0">
              <a:solidFill>
                <a:srgbClr val="FF0000"/>
              </a:solidFill>
            </a:endParaRPr>
          </a:p>
          <a:p>
            <a:r>
              <a:rPr lang="cs-CZ" sz="2800" dirty="0" smtClean="0">
                <a:solidFill>
                  <a:srgbClr val="FF0000"/>
                </a:solidFill>
              </a:rPr>
              <a:t>91 				</a:t>
            </a:r>
            <a:r>
              <a:rPr lang="cs-CZ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861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Mezinárodní dobrovolnické dny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46" y="1678488"/>
            <a:ext cx="8837388" cy="408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58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17156"/>
            <a:ext cx="3340178" cy="214780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47" y="27401"/>
            <a:ext cx="2349120" cy="156023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4338706"/>
            <a:ext cx="3793094" cy="251929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876" y="4562566"/>
            <a:ext cx="2055491" cy="2295434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2164961"/>
            <a:ext cx="3385048" cy="2264412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47" y="1552723"/>
            <a:ext cx="2349120" cy="3043276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5942582" y="5109433"/>
            <a:ext cx="184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64% ženy</a:t>
            </a:r>
            <a:endParaRPr lang="cs-CZ" dirty="0"/>
          </a:p>
        </p:txBody>
      </p:sp>
      <p:sp>
        <p:nvSpPr>
          <p:cNvPr id="17" name="Obdélník 16"/>
          <p:cNvSpPr/>
          <p:nvPr/>
        </p:nvSpPr>
        <p:spPr>
          <a:xfrm>
            <a:off x="5818399" y="2537192"/>
            <a:ext cx="1689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2. Děti </a:t>
            </a:r>
            <a:r>
              <a:rPr lang="cs-CZ" dirty="0"/>
              <a:t>a mládež</a:t>
            </a:r>
          </a:p>
        </p:txBody>
      </p:sp>
      <p:sp>
        <p:nvSpPr>
          <p:cNvPr id="18" name="Obdélník 17"/>
          <p:cNvSpPr/>
          <p:nvPr/>
        </p:nvSpPr>
        <p:spPr>
          <a:xfrm>
            <a:off x="5818399" y="2930745"/>
            <a:ext cx="2835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3. Sociální </a:t>
            </a:r>
            <a:r>
              <a:rPr lang="cs-CZ" dirty="0"/>
              <a:t>a zdravotní oblast</a:t>
            </a:r>
          </a:p>
        </p:txBody>
      </p:sp>
      <p:sp>
        <p:nvSpPr>
          <p:cNvPr id="19" name="Obdélník 18"/>
          <p:cNvSpPr/>
          <p:nvPr/>
        </p:nvSpPr>
        <p:spPr>
          <a:xfrm>
            <a:off x="5818399" y="1867103"/>
            <a:ext cx="3238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1. Životní </a:t>
            </a:r>
            <a:r>
              <a:rPr lang="cs-CZ" dirty="0"/>
              <a:t>prostředí, ekologie a zvířata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5818399" y="3704108"/>
            <a:ext cx="2312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s-CZ" dirty="0" smtClean="0"/>
              <a:t>Říjen</a:t>
            </a:r>
          </a:p>
          <a:p>
            <a:pPr marL="342900" indent="-342900">
              <a:buAutoNum type="arabicPeriod"/>
            </a:pPr>
            <a:r>
              <a:rPr lang="cs-CZ" dirty="0" smtClean="0"/>
              <a:t>Září</a:t>
            </a:r>
          </a:p>
          <a:p>
            <a:pPr marL="342900" indent="-342900">
              <a:buAutoNum type="arabicPeriod"/>
            </a:pPr>
            <a:r>
              <a:rPr lang="cs-CZ" dirty="0" smtClean="0"/>
              <a:t>Květen </a:t>
            </a:r>
            <a:endParaRPr lang="cs-CZ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6037545" y="688932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Nejvíc pomáháme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270582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cs-CZ" sz="3200" dirty="0" err="1"/>
              <a:t>Know</a:t>
            </a:r>
            <a:r>
              <a:rPr lang="cs-CZ" sz="3200" dirty="0"/>
              <a:t> </a:t>
            </a:r>
            <a:r>
              <a:rPr lang="cs-CZ" sz="3200" dirty="0" err="1"/>
              <a:t>how</a:t>
            </a:r>
            <a:r>
              <a:rPr lang="cs-CZ" sz="3200" dirty="0"/>
              <a:t> pro lepší svět = 15 dobrovolníků z 5 firem = 4 sociální podniky</a:t>
            </a:r>
          </a:p>
        </p:txBody>
      </p:sp>
      <p:pic>
        <p:nvPicPr>
          <p:cNvPr id="6" name="Content Placeholder 5" descr="2013_volunteering.jpg"/>
          <p:cNvPicPr>
            <a:picLocks noGrp="1" noChangeAspect="1"/>
          </p:cNvPicPr>
          <p:nvPr>
            <p:ph idx="1"/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0" b="13300"/>
          <a:stretch>
            <a:fillRect/>
          </a:stretch>
        </p:blipFill>
        <p:spPr>
          <a:xfrm>
            <a:off x="932485" y="4436702"/>
            <a:ext cx="7379509" cy="2453448"/>
          </a:xfrm>
        </p:spPr>
      </p:pic>
      <p:sp>
        <p:nvSpPr>
          <p:cNvPr id="4" name="Obdélník 3"/>
          <p:cNvSpPr/>
          <p:nvPr/>
        </p:nvSpPr>
        <p:spPr>
          <a:xfrm>
            <a:off x="1265129" y="2592268"/>
            <a:ext cx="7421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3200" dirty="0"/>
          </a:p>
        </p:txBody>
      </p:sp>
      <p:pic>
        <p:nvPicPr>
          <p:cNvPr id="9" name="Picture 2" descr="H:\2_Byznys pro společnost\MARKETING A PR\Loga\Loga členů\ČSOB\CSOB_cmy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60" y="2953254"/>
            <a:ext cx="1396635" cy="120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H:\2_Byznys pro společnost\MARKETING A PR\Loga\Loga členů\PwC\Pw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920" y="1315724"/>
            <a:ext cx="2317315" cy="163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H:\2_Byznys pro společnost\MARKETING A PR\Loga\Loga členů\Tchibo Praha\Tchib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728" y="1816274"/>
            <a:ext cx="882139" cy="88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:\2_Byznys pro společnost\MARKETING A PR\Loga\Loga členů\Kooperativa\Kooperativ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455" y="3184945"/>
            <a:ext cx="14382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H:\2_Byznys pro společnost\MARKETING A PR\Loga\Loga členů\IBM\IBM logo_standard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677" y="1552696"/>
            <a:ext cx="1656317" cy="116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09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0.3\Data\2_Byznys pro společnost\PROGRAMY BPS\TES A PRACOVNÍ SKUPINY\Know-how + Výbor fir dbv\Know how pro lepší svět\Fotky 2014\2014\IMG_20131211_1047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4685"/>
            <a:ext cx="6137753" cy="460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638827" y="117071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i="1" dirty="0"/>
              <a:t>Člověk si uvědomí, v jak odlišném světě my v korporacích žijeme a jak rozdílné podmínky mají sociální firmy oproti </a:t>
            </a:r>
            <a:r>
              <a:rPr lang="cs-CZ" i="1" dirty="0" smtClean="0"/>
              <a:t>nám, Andrea, </a:t>
            </a:r>
            <a:r>
              <a:rPr lang="cs-CZ" i="1" dirty="0" err="1" smtClean="0"/>
              <a:t>PwC</a:t>
            </a:r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6413326" y="2304789"/>
            <a:ext cx="2273474" cy="293202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cs-CZ" sz="1400" i="1" dirty="0" smtClean="0"/>
              <a:t>Sociální podniky poptávají zcela konkrétní pomoc a nebojí se diskutovat, pokud mají odlišnou představu či se jim zdá naše odpověď příliš obecná. Je to velmi motivující. Lenka, </a:t>
            </a:r>
            <a:r>
              <a:rPr lang="cs-CZ" sz="1400" i="1" dirty="0" err="1" smtClean="0"/>
              <a:t>PwC</a:t>
            </a:r>
            <a:endParaRPr lang="cs-CZ" sz="1400" i="1" dirty="0" smtClean="0"/>
          </a:p>
          <a:p>
            <a:pPr marL="0" indent="0">
              <a:buFont typeface="Arial"/>
              <a:buNone/>
            </a:pPr>
            <a:endParaRPr lang="cs-CZ" i="1" dirty="0"/>
          </a:p>
        </p:txBody>
      </p:sp>
      <p:sp>
        <p:nvSpPr>
          <p:cNvPr id="2" name="TextovéPole 1"/>
          <p:cNvSpPr txBox="1"/>
          <p:nvPr/>
        </p:nvSpPr>
        <p:spPr>
          <a:xfrm>
            <a:off x="651354" y="457015"/>
            <a:ext cx="7565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+mj-lt"/>
                <a:ea typeface="+mj-ea"/>
                <a:cs typeface="+mj-cs"/>
              </a:rPr>
              <a:t>Vzdělávání </a:t>
            </a:r>
            <a:r>
              <a:rPr lang="cs-CZ" sz="2800" dirty="0" smtClean="0">
                <a:latin typeface="+mj-lt"/>
                <a:ea typeface="+mj-ea"/>
                <a:cs typeface="+mj-cs"/>
              </a:rPr>
              <a:t>= </a:t>
            </a:r>
            <a:r>
              <a:rPr lang="cs-CZ" sz="2800" dirty="0">
                <a:latin typeface="+mj-lt"/>
                <a:ea typeface="+mj-ea"/>
                <a:cs typeface="+mj-cs"/>
              </a:rPr>
              <a:t>osobní rozvoj </a:t>
            </a:r>
            <a:r>
              <a:rPr lang="cs-CZ" sz="2800" dirty="0" smtClean="0">
                <a:latin typeface="+mj-lt"/>
                <a:ea typeface="+mj-ea"/>
                <a:cs typeface="+mj-cs"/>
              </a:rPr>
              <a:t>= emoce = výsledky</a:t>
            </a:r>
            <a:endParaRPr lang="cs-CZ" sz="2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106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i="1" dirty="0"/>
              <a:t>Když jsem dostala zpětnou vazbu z </a:t>
            </a:r>
            <a:r>
              <a:rPr lang="cs-CZ" sz="1800" i="1" dirty="0" err="1"/>
              <a:t>Rettigovky</a:t>
            </a:r>
            <a:r>
              <a:rPr lang="cs-CZ" sz="1800" i="1" dirty="0"/>
              <a:t>, že pro ně bylo poradenství skutečně přínosné a že jsme společně odhalili možnosti zlepšení a jak na trhu přežít, tak to byl opravdu úžasný pocit!“ </a:t>
            </a:r>
            <a:r>
              <a:rPr lang="cs-CZ" sz="1800" i="1" dirty="0" smtClean="0"/>
              <a:t> </a:t>
            </a:r>
            <a:r>
              <a:rPr lang="cs-CZ" sz="1800" i="1" dirty="0" err="1" smtClean="0"/>
              <a:t>Kristyna</a:t>
            </a:r>
            <a:r>
              <a:rPr lang="cs-CZ" sz="1800" i="1" dirty="0" smtClean="0"/>
              <a:t>, </a:t>
            </a:r>
            <a:r>
              <a:rPr lang="cs-CZ" sz="1800" i="1" dirty="0" err="1" smtClean="0"/>
              <a:t>PwC</a:t>
            </a:r>
            <a:endParaRPr lang="cs-CZ" sz="1800" dirty="0"/>
          </a:p>
        </p:txBody>
      </p:sp>
      <p:pic>
        <p:nvPicPr>
          <p:cNvPr id="7170" name="Picture 2" descr="\\192.168.0.3\Data\2_Byznys pro společnost\PROGRAMY BPS\TES A PRACOVNÍ SKUPINY\Know-how + Výbor fir dbv\Know how pro lepší svět\Fotky 2014\2014\P1010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7" y="1603114"/>
            <a:ext cx="6805807" cy="51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7365304" y="2031634"/>
            <a:ext cx="13214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i="1" dirty="0" smtClean="0"/>
              <a:t>Uskutečnili jsme </a:t>
            </a:r>
            <a:r>
              <a:rPr lang="cs-CZ" i="1" dirty="0"/>
              <a:t>š</a:t>
            </a:r>
            <a:r>
              <a:rPr lang="cs-CZ" i="1" dirty="0" smtClean="0"/>
              <a:t>kolení </a:t>
            </a:r>
            <a:r>
              <a:rPr lang="cs-CZ" i="1" dirty="0"/>
              <a:t>o kávě </a:t>
            </a:r>
            <a:r>
              <a:rPr lang="cs-CZ" i="1" dirty="0" smtClean="0"/>
              <a:t>doplněná </a:t>
            </a:r>
            <a:r>
              <a:rPr lang="cs-CZ" i="1" dirty="0"/>
              <a:t>o komunikační dovednosti a práci se zaměstnanci. Naše školení měla velmi pozitivní ohlas</a:t>
            </a:r>
            <a:r>
              <a:rPr lang="cs-CZ" i="1" dirty="0" smtClean="0"/>
              <a:t>., Pavla, </a:t>
            </a:r>
            <a:r>
              <a:rPr lang="cs-CZ" i="1" dirty="0" err="1" smtClean="0"/>
              <a:t>Tchibo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348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2015 – 10 let firemního dobrovolnictví </a:t>
            </a:r>
            <a:r>
              <a:rPr lang="cs-CZ" dirty="0" smtClean="0"/>
              <a:t/>
            </a:r>
            <a:br>
              <a:rPr lang="cs-CZ" dirty="0" smtClean="0"/>
            </a:br>
            <a:endParaRPr lang="en-US" dirty="0" smtClean="0"/>
          </a:p>
        </p:txBody>
      </p:sp>
      <p:pic>
        <p:nvPicPr>
          <p:cNvPr id="4" name="Content Placeholder 3" descr="volunteer-tree-diversity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01" r="-665" b="6073"/>
          <a:stretch/>
        </p:blipFill>
        <p:spPr>
          <a:xfrm>
            <a:off x="5205046" y="2629000"/>
            <a:ext cx="3938954" cy="4251103"/>
          </a:xfrm>
        </p:spPr>
      </p:pic>
      <p:sp>
        <p:nvSpPr>
          <p:cNvPr id="5" name="TextovéPole 4"/>
          <p:cNvSpPr txBox="1"/>
          <p:nvPr/>
        </p:nvSpPr>
        <p:spPr>
          <a:xfrm>
            <a:off x="457200" y="1458773"/>
            <a:ext cx="45281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VPO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Odborné </a:t>
            </a:r>
            <a:r>
              <a:rPr lang="cs-CZ" dirty="0" smtClean="0"/>
              <a:t>dobrovolnictví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Součást kariérního a profesního </a:t>
            </a:r>
            <a:r>
              <a:rPr lang="cs-CZ" dirty="0" smtClean="0"/>
              <a:t>rozvoje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NJNL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Know-how pro lepší svět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Klasické i odborné </a:t>
            </a:r>
            <a:r>
              <a:rPr lang="cs-CZ" dirty="0" smtClean="0"/>
              <a:t>dobrovolnictví</a:t>
            </a:r>
            <a:endParaRPr lang="cs-C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Součást HR programů diverzity a </a:t>
            </a:r>
            <a:r>
              <a:rPr lang="cs-CZ" dirty="0" err="1" smtClean="0"/>
              <a:t>age</a:t>
            </a:r>
            <a:r>
              <a:rPr lang="cs-CZ" dirty="0" smtClean="0"/>
              <a:t> managementu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Mezinárodní dobrovolnické dny </a:t>
            </a:r>
            <a:r>
              <a:rPr lang="cs-CZ" dirty="0" smtClean="0"/>
              <a:t>„KOMUNITNÍ DIALOG (ROZHOVOR)“</a:t>
            </a:r>
            <a:endParaRPr lang="cs-CZ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Rodinné </a:t>
            </a:r>
            <a:r>
              <a:rPr lang="cs-CZ" dirty="0" smtClean="0"/>
              <a:t>dny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641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cs-CZ" i="1" dirty="0" smtClean="0"/>
          </a:p>
          <a:p>
            <a:pPr marL="0" lvl="0" indent="0">
              <a:buNone/>
            </a:pPr>
            <a:endParaRPr lang="cs-CZ" i="1" dirty="0"/>
          </a:p>
          <a:p>
            <a:pPr marL="0" lvl="0" indent="0">
              <a:buNone/>
            </a:pPr>
            <a:r>
              <a:rPr lang="cs-CZ" sz="5400" b="1" i="1" dirty="0" smtClean="0"/>
              <a:t>Kdo </a:t>
            </a:r>
            <a:r>
              <a:rPr lang="cs-CZ" sz="5400" b="1" i="1" dirty="0"/>
              <a:t>chce - hledá způsoby, </a:t>
            </a:r>
            <a:endParaRPr lang="cs-CZ" sz="5400" b="1" i="1" dirty="0" smtClean="0"/>
          </a:p>
          <a:p>
            <a:pPr marL="0" lvl="0" indent="0">
              <a:buNone/>
            </a:pPr>
            <a:r>
              <a:rPr lang="cs-CZ" sz="5400" b="1" i="1" dirty="0" smtClean="0"/>
              <a:t>kdo </a:t>
            </a:r>
            <a:r>
              <a:rPr lang="cs-CZ" sz="5400" b="1" i="1" dirty="0"/>
              <a:t>nechce - hledá důvody</a:t>
            </a:r>
            <a:endParaRPr lang="cs-CZ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128283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545</Words>
  <Application>Microsoft Office PowerPoint</Application>
  <PresentationFormat>Předvádění na obrazovce (4:3)</PresentationFormat>
  <Paragraphs>208</Paragraphs>
  <Slides>10</Slides>
  <Notes>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Office Theme</vt:lpstr>
      <vt:lpstr>    Dárcovství času a expertní dobrovolnictví </vt:lpstr>
      <vt:lpstr>Byznys pro společnost</vt:lpstr>
      <vt:lpstr>Společenská odpovědnost firem - firemní dobrovolnictví – dárcovství času a znalostí</vt:lpstr>
      <vt:lpstr>Mezinárodní dobrovolnické dny</vt:lpstr>
      <vt:lpstr>Prezentace aplikace PowerPoint</vt:lpstr>
      <vt:lpstr>Know how pro lepší svět = 15 dobrovolníků z 5 firem = 4 sociální podniky</vt:lpstr>
      <vt:lpstr>Prezentace aplikace PowerPoint</vt:lpstr>
      <vt:lpstr>Když jsem dostala zpětnou vazbu z Rettigovky, že pro ně bylo poradenství skutečně přínosné a že jsme společně odhalili možnosti zlepšení a jak na trhu přežít, tak to byl opravdu úžasný pocit!“  Kristyna, PwC</vt:lpstr>
      <vt:lpstr>2015 – 10 let firemního dobrovolnictví  </vt:lpstr>
      <vt:lpstr>Prezentace aplikace PowerPoint</vt:lpstr>
    </vt:vector>
  </TitlesOfParts>
  <Company>Cink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Nika Zabrzenska</dc:creator>
  <cp:lastModifiedBy>admin</cp:lastModifiedBy>
  <cp:revision>41</cp:revision>
  <dcterms:created xsi:type="dcterms:W3CDTF">2014-11-26T11:27:50Z</dcterms:created>
  <dcterms:modified xsi:type="dcterms:W3CDTF">2014-12-02T11:34:02Z</dcterms:modified>
</cp:coreProperties>
</file>