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332" r:id="rId3"/>
    <p:sldId id="316" r:id="rId4"/>
    <p:sldId id="283" r:id="rId5"/>
    <p:sldId id="333" r:id="rId6"/>
    <p:sldId id="327" r:id="rId7"/>
    <p:sldId id="325" r:id="rId8"/>
    <p:sldId id="326" r:id="rId9"/>
    <p:sldId id="328" r:id="rId10"/>
    <p:sldId id="329" r:id="rId11"/>
    <p:sldId id="330" r:id="rId12"/>
    <p:sldId id="334" r:id="rId13"/>
    <p:sldId id="324" r:id="rId14"/>
    <p:sldId id="341" r:id="rId15"/>
    <p:sldId id="336" r:id="rId16"/>
    <p:sldId id="314" r:id="rId17"/>
    <p:sldId id="340" r:id="rId18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C3DC"/>
    <a:srgbClr val="7E9BC8"/>
    <a:srgbClr val="4978B1"/>
    <a:srgbClr val="3C6494"/>
    <a:srgbClr val="CDDBB8"/>
    <a:srgbClr val="AEC683"/>
    <a:srgbClr val="91AF53"/>
    <a:srgbClr val="77933C"/>
    <a:srgbClr val="BCC8DF"/>
    <a:srgbClr val="93A9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58" autoAdjust="0"/>
    <p:restoredTop sz="98984" autoAdjust="0"/>
  </p:normalViewPr>
  <p:slideViewPr>
    <p:cSldViewPr>
      <p:cViewPr>
        <p:scale>
          <a:sx n="100" d="100"/>
          <a:sy n="100" d="100"/>
        </p:scale>
        <p:origin x="-1110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-344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27514-D97C-416C-8001-F07AD00B70D1}" type="datetimeFigureOut">
              <a:rPr lang="cs-CZ" smtClean="0"/>
              <a:t>23.6.2015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FA920-9746-407E-ACE9-F85189094E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8401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6ED64-3DA7-4F21-B5D5-813F2057B8B0}" type="datetimeFigureOut">
              <a:rPr lang="cs-CZ" smtClean="0"/>
              <a:t>23.6.2015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D20EE-3DC1-4CEF-8D24-0C032B98FF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035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2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3</a:t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4</a:t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5</a:t>
            </a:fld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6</a:t>
            </a:fld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7</a:t>
            </a:fld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12</a:t>
            </a:fld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13</a:t>
            </a:fld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14</a:t>
            </a:fld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15</a:t>
            </a:fld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16</a:t>
            </a:fld>
            <a:endParaRPr lang="id-ID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BODY</a:t>
            </a:r>
            <a:r>
              <a:rPr lang="id-ID" baseline="0" dirty="0" smtClean="0"/>
              <a:t> PRESENTATION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1E9F-0571-4D5E-B537-7ED2E7CDB94D}" type="slidenum">
              <a:rPr lang="id-ID" smtClean="0"/>
              <a:t>17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578F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sightlab-background-footer-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168" y="6052160"/>
            <a:ext cx="7304360" cy="85443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Kliknutím lze upravit styl předlohy.</a:t>
            </a:r>
            <a:endParaRPr lang="cs-CZ" dirty="0"/>
          </a:p>
        </p:txBody>
      </p:sp>
      <p:pic>
        <p:nvPicPr>
          <p:cNvPr id="7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53" y="6192539"/>
            <a:ext cx="1521323" cy="54897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4572000" y="6320834"/>
            <a:ext cx="538234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1300" dirty="0" smtClean="0">
                <a:solidFill>
                  <a:schemeClr val="bg1">
                    <a:lumMod val="50000"/>
                  </a:schemeClr>
                </a:solidFill>
                <a:latin typeface="Open Sans"/>
                <a:cs typeface="Open Sans"/>
              </a:rPr>
              <a:t>Výzkumné komunity</a:t>
            </a:r>
            <a:r>
              <a:rPr lang="cs-CZ" sz="1300" baseline="0" dirty="0" smtClean="0">
                <a:solidFill>
                  <a:schemeClr val="bg1">
                    <a:lumMod val="50000"/>
                  </a:schemeClr>
                </a:solidFill>
                <a:latin typeface="Open Sans"/>
                <a:cs typeface="Open Sans"/>
              </a:rPr>
              <a:t>  /  </a:t>
            </a:r>
            <a:r>
              <a:rPr lang="cs-CZ" sz="1300" dirty="0" smtClean="0">
                <a:solidFill>
                  <a:schemeClr val="bg1">
                    <a:lumMod val="50000"/>
                  </a:schemeClr>
                </a:solidFill>
                <a:latin typeface="Open Sans"/>
                <a:cs typeface="Open Sans"/>
              </a:rPr>
              <a:t>Privátní panely</a:t>
            </a:r>
            <a:r>
              <a:rPr lang="cs-CZ" sz="1300" baseline="0" dirty="0" smtClean="0">
                <a:solidFill>
                  <a:schemeClr val="bg1">
                    <a:lumMod val="50000"/>
                  </a:schemeClr>
                </a:solidFill>
                <a:latin typeface="Open Sans"/>
                <a:cs typeface="Open Sans"/>
              </a:rPr>
              <a:t>  /  </a:t>
            </a:r>
            <a:r>
              <a:rPr lang="cs-CZ" sz="1300" dirty="0" smtClean="0">
                <a:solidFill>
                  <a:schemeClr val="bg1">
                    <a:lumMod val="50000"/>
                  </a:schemeClr>
                </a:solidFill>
                <a:latin typeface="Open Sans"/>
                <a:cs typeface="Open Sans"/>
              </a:rPr>
              <a:t>Výzkum trhu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2112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300">
                <a:solidFill>
                  <a:srgbClr val="578F25"/>
                </a:solidFill>
                <a:latin typeface="Roboto Black"/>
                <a:cs typeface="Roboto Black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>
                <a:latin typeface="Open Sans"/>
                <a:cs typeface="Open Sans"/>
              </a:defRPr>
            </a:lvl1pPr>
            <a:lvl2pPr>
              <a:defRPr sz="1600">
                <a:latin typeface="Open Sans"/>
                <a:cs typeface="Open Sans"/>
              </a:defRPr>
            </a:lvl2pPr>
            <a:lvl3pPr>
              <a:defRPr sz="1600">
                <a:latin typeface="Open Sans"/>
                <a:cs typeface="Open Sans"/>
              </a:defRPr>
            </a:lvl3pPr>
            <a:lvl4pPr>
              <a:defRPr sz="1600">
                <a:latin typeface="Open Sans"/>
                <a:cs typeface="Open Sans"/>
              </a:defRPr>
            </a:lvl4pPr>
            <a:lvl5pPr>
              <a:defRPr sz="1600">
                <a:latin typeface="Open Sans"/>
                <a:cs typeface="Open Sans"/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pic>
        <p:nvPicPr>
          <p:cNvPr id="14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0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latin typeface="Roboto Black"/>
                <a:cs typeface="Roboto Black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1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80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13" name="Rectangle 12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5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7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12" name="Rectangle 11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4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4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-insightla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95" y="-125524"/>
            <a:ext cx="9297415" cy="8019020"/>
          </a:xfrm>
          <a:prstGeom prst="rect">
            <a:avLst/>
          </a:prstGeom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5686400" cy="4392488"/>
          </a:xfrm>
        </p:spPr>
        <p:txBody>
          <a:bodyPr>
            <a:normAutofit/>
          </a:bodyPr>
          <a:lstStyle>
            <a:lvl1pPr algn="l">
              <a:defRPr sz="4000">
                <a:solidFill>
                  <a:srgbClr val="578F25"/>
                </a:solidFill>
                <a:latin typeface="Roboto Black"/>
                <a:cs typeface="Roboto Black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insightlab-background-footer-gree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2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0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9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2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5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0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-insightlab-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99392"/>
            <a:ext cx="9243334" cy="6165304"/>
          </a:xfrm>
          <a:prstGeom prst="rect">
            <a:avLst/>
          </a:prstGeom>
        </p:spPr>
      </p:pic>
      <p:sp>
        <p:nvSpPr>
          <p:cNvPr id="10" name="Nadpis 1"/>
          <p:cNvSpPr>
            <a:spLocks noGrp="1"/>
          </p:cNvSpPr>
          <p:nvPr>
            <p:ph type="ctrTitle"/>
          </p:nvPr>
        </p:nvSpPr>
        <p:spPr>
          <a:xfrm>
            <a:off x="792696" y="692696"/>
            <a:ext cx="7558608" cy="4392488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insightlab-background-footer-gree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2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5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Rectangle 8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1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5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Rectangle 8"/>
          <p:cNvSpPr/>
          <p:nvPr userDrawn="1"/>
        </p:nvSpPr>
        <p:spPr>
          <a:xfrm>
            <a:off x="0" y="6021288"/>
            <a:ext cx="9180512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nsightlab-background-footer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46" y="6046686"/>
            <a:ext cx="7294254" cy="853254"/>
          </a:xfrm>
          <a:prstGeom prst="rect">
            <a:avLst/>
          </a:prstGeom>
        </p:spPr>
      </p:pic>
      <p:pic>
        <p:nvPicPr>
          <p:cNvPr id="11" name="Obráze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" y="6192539"/>
            <a:ext cx="1521323" cy="54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4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27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</a:t>
            </a:r>
            <a:r>
              <a:rPr lang="cs-CZ" dirty="0" err="1" smtClean="0"/>
              <a:t>textuKliknutím</a:t>
            </a:r>
            <a:r>
              <a:rPr lang="cs-CZ" dirty="0" smtClean="0"/>
              <a:t> lze upravit styly předlohy </a:t>
            </a:r>
            <a:r>
              <a:rPr lang="cs-CZ" dirty="0" err="1" smtClean="0"/>
              <a:t>textuKliknutím</a:t>
            </a:r>
            <a:r>
              <a:rPr lang="cs-CZ" dirty="0" smtClean="0"/>
              <a:t>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432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300" kern="1200">
          <a:solidFill>
            <a:srgbClr val="578F25"/>
          </a:solidFill>
          <a:latin typeface="Roboto Black"/>
          <a:ea typeface="+mj-ea"/>
          <a:cs typeface="Roboto Black"/>
        </a:defRPr>
      </a:lvl1pPr>
    </p:titleStyle>
    <p:bodyStyle>
      <a:lvl1pPr marL="216000" indent="-216000" algn="l" defTabSz="914400" rtl="0" eaLnBrk="1" latinLnBrk="0" hangingPunct="1">
        <a:lnSpc>
          <a:spcPct val="120000"/>
        </a:lnSpc>
        <a:spcBef>
          <a:spcPts val="1200"/>
        </a:spcBef>
        <a:spcAft>
          <a:spcPts val="1800"/>
        </a:spcAft>
        <a:buSzPct val="120000"/>
        <a:buFont typeface="Arial" pitchFamily="34" charset="0"/>
        <a:buChar char="•"/>
        <a:defRPr sz="16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lnSpc>
          <a:spcPct val="120000"/>
        </a:lnSpc>
        <a:spcBef>
          <a:spcPts val="1200"/>
        </a:spcBef>
        <a:spcAft>
          <a:spcPts val="1800"/>
        </a:spcAft>
        <a:buSzPct val="120000"/>
        <a:buFont typeface="Arial" pitchFamily="34" charset="0"/>
        <a:buChar char="–"/>
        <a:defRPr sz="16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1200"/>
        </a:spcBef>
        <a:spcAft>
          <a:spcPts val="1800"/>
        </a:spcAft>
        <a:buSzPct val="120000"/>
        <a:buFont typeface="Arial" pitchFamily="34" charset="0"/>
        <a:buChar char="•"/>
        <a:defRPr sz="16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1200"/>
        </a:spcBef>
        <a:spcAft>
          <a:spcPts val="1800"/>
        </a:spcAft>
        <a:buSzPct val="120000"/>
        <a:buFont typeface="Arial" pitchFamily="34" charset="0"/>
        <a:buChar char="–"/>
        <a:defRPr sz="16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1200"/>
        </a:spcBef>
        <a:spcAft>
          <a:spcPts val="1800"/>
        </a:spcAft>
        <a:buSzPct val="120000"/>
        <a:buFont typeface="Arial" pitchFamily="34" charset="0"/>
        <a:buChar char="»"/>
        <a:defRPr sz="16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>
            <a:normAutofit/>
          </a:bodyPr>
          <a:lstStyle/>
          <a:p>
            <a:r>
              <a:rPr lang="cs-CZ" dirty="0" smtClean="0"/>
              <a:t>Dárcovství očima Čechů a Slováků </a:t>
            </a:r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576192" y="3810938"/>
            <a:ext cx="0" cy="1512168"/>
          </a:xfrm>
          <a:prstGeom prst="line">
            <a:avLst/>
          </a:prstGeom>
          <a:ln w="952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64224" y="3732321"/>
            <a:ext cx="381642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600" dirty="0" smtClean="0">
                <a:solidFill>
                  <a:schemeClr val="bg1"/>
                </a:solidFill>
                <a:latin typeface="Open Sans"/>
                <a:cs typeface="Open Sans"/>
              </a:rPr>
              <a:t>Radek Jiřičný</a:t>
            </a:r>
            <a:endParaRPr lang="en-US" sz="1600" dirty="0">
              <a:solidFill>
                <a:schemeClr val="bg1"/>
              </a:solidFill>
              <a:latin typeface="Open Sans"/>
              <a:cs typeface="Open Sans"/>
            </a:endParaRPr>
          </a:p>
          <a:p>
            <a:pPr>
              <a:lnSpc>
                <a:spcPct val="120000"/>
              </a:lnSpc>
            </a:pPr>
            <a:r>
              <a:rPr lang="cs-CZ" sz="1600" dirty="0" smtClean="0">
                <a:solidFill>
                  <a:schemeClr val="bg1"/>
                </a:solidFill>
                <a:latin typeface="Open Sans"/>
                <a:cs typeface="Open Sans"/>
              </a:rPr>
              <a:t>Research Director</a:t>
            </a:r>
            <a:endParaRPr lang="cs-CZ" sz="1600" dirty="0">
              <a:solidFill>
                <a:schemeClr val="bg1"/>
              </a:solidFill>
              <a:latin typeface="Open Sans"/>
              <a:cs typeface="Open Sans"/>
            </a:endParaRP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bg1"/>
              </a:solidFill>
              <a:latin typeface="Open Sans"/>
              <a:cs typeface="Open Sans"/>
            </a:endParaRP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Open Sans"/>
                <a:cs typeface="Open Sans"/>
              </a:rPr>
              <a:t>radek.jiricny@insightlab.cz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Open Sans"/>
                <a:cs typeface="Open Sans"/>
              </a:rPr>
              <a:t>www.insightlab.cz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5" name="TextBox 22"/>
          <p:cNvSpPr txBox="1"/>
          <p:nvPr/>
        </p:nvSpPr>
        <p:spPr>
          <a:xfrm>
            <a:off x="418778" y="3750940"/>
            <a:ext cx="381642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cs-CZ" sz="1600" dirty="0" smtClean="0">
                <a:solidFill>
                  <a:schemeClr val="bg1"/>
                </a:solidFill>
                <a:latin typeface="Open Sans"/>
                <a:cs typeface="Open Sans"/>
              </a:rPr>
              <a:t>24. 6. 2015</a:t>
            </a:r>
            <a:endParaRPr lang="en-US" sz="1600" dirty="0">
              <a:solidFill>
                <a:schemeClr val="bg1"/>
              </a:solidFill>
              <a:latin typeface="Open Sans"/>
              <a:cs typeface="Open Sans"/>
            </a:endParaRPr>
          </a:p>
          <a:p>
            <a:pPr algn="r">
              <a:lnSpc>
                <a:spcPct val="120000"/>
              </a:lnSpc>
            </a:pPr>
            <a:endParaRPr lang="en-US" sz="16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23454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Kdo je aktivnější v přispívání na veřejně prospěšné projekty,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Češi nebo Slováci?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4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92696" y="548680"/>
            <a:ext cx="7558608" cy="1152128"/>
          </a:xfrm>
        </p:spPr>
        <p:txBody>
          <a:bodyPr>
            <a:normAutofit/>
          </a:bodyPr>
          <a:lstStyle/>
          <a:p>
            <a:r>
              <a:rPr lang="cs-CZ" dirty="0" smtClean="0"/>
              <a:t>Zeptali jsme se za Vás</a:t>
            </a:r>
            <a:endParaRPr lang="en-US" dirty="0"/>
          </a:p>
        </p:txBody>
      </p:sp>
      <p:pic>
        <p:nvPicPr>
          <p:cNvPr id="3" name="Picture 2" descr="vyzkumne-komun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552" y="2182552"/>
            <a:ext cx="2492896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9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Pozadí výzkumu</a:t>
            </a:r>
            <a:endParaRPr lang="en-US" sz="3300" b="1" dirty="0"/>
          </a:p>
        </p:txBody>
      </p:sp>
      <p:sp>
        <p:nvSpPr>
          <p:cNvPr id="67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3650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CAWI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- Online sběr dat na panelu respondentů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Terénní sběr dat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- jaro 2015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Počet respondentů 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-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500 v ČR, 500 v SR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Typ výběru 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kvótní (pohlaví, věk, kraj)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Cíle výzkumu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Jaký mají lidé vztah k finanční podpoře veřejně prospěšných projektů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Jaké jsou motivace pro podporu veřejně prospěšných projektů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Preference platebních metod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 je to malý a velký finanční příspěvek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Zájem o informace o způsobu využití daru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Ochota věnovat svůj čas ve prospěch veřejně prospěšných aktivit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264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P</a:t>
            </a:r>
            <a:r>
              <a:rPr lang="cs-CZ" sz="3300" b="1" dirty="0" smtClean="0"/>
              <a:t>odpora veřejně prospěšných aktivit</a:t>
            </a:r>
            <a:endParaRPr lang="en-US" sz="33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21223"/>
            <a:ext cx="2682875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ovéPole 11"/>
          <p:cNvSpPr txBox="1"/>
          <p:nvPr/>
        </p:nvSpPr>
        <p:spPr>
          <a:xfrm>
            <a:off x="2455226" y="1609636"/>
            <a:ext cx="3703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Podporujete finančně různé veřejně prospěšné aktivity?</a:t>
            </a:r>
          </a:p>
        </p:txBody>
      </p:sp>
      <p:grpSp>
        <p:nvGrpSpPr>
          <p:cNvPr id="7" name="Skupina 6"/>
          <p:cNvGrpSpPr/>
          <p:nvPr/>
        </p:nvGrpSpPr>
        <p:grpSpPr>
          <a:xfrm>
            <a:off x="139406" y="2348880"/>
            <a:ext cx="4037176" cy="2547937"/>
            <a:chOff x="139406" y="2348880"/>
            <a:chExt cx="4037176" cy="254793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95" y="2348880"/>
              <a:ext cx="2682875" cy="2547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" name="Skupina 14"/>
            <p:cNvGrpSpPr/>
            <p:nvPr/>
          </p:nvGrpSpPr>
          <p:grpSpPr>
            <a:xfrm>
              <a:off x="2183325" y="2592561"/>
              <a:ext cx="1623113" cy="531346"/>
              <a:chOff x="2411760" y="2158524"/>
              <a:chExt cx="1623113" cy="531346"/>
            </a:xfrm>
          </p:grpSpPr>
          <p:sp>
            <p:nvSpPr>
              <p:cNvPr id="33" name="TextovéPole 32"/>
              <p:cNvSpPr txBox="1"/>
              <p:nvPr/>
            </p:nvSpPr>
            <p:spPr>
              <a:xfrm>
                <a:off x="3347505" y="2382093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10 %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" name="TextovéPole 33"/>
              <p:cNvSpPr txBox="1"/>
              <p:nvPr/>
            </p:nvSpPr>
            <p:spPr>
              <a:xfrm>
                <a:off x="2450720" y="2158524"/>
                <a:ext cx="132758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ravidelně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35" name="Přímá spojnice 34"/>
              <p:cNvCxnSpPr/>
              <p:nvPr/>
            </p:nvCxnSpPr>
            <p:spPr>
              <a:xfrm>
                <a:off x="2411760" y="2420888"/>
                <a:ext cx="1296144" cy="0"/>
              </a:xfrm>
              <a:prstGeom prst="line">
                <a:avLst/>
              </a:prstGeom>
              <a:ln w="38100">
                <a:solidFill>
                  <a:srgbClr val="748C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Skupina 15"/>
            <p:cNvGrpSpPr/>
            <p:nvPr/>
          </p:nvGrpSpPr>
          <p:grpSpPr>
            <a:xfrm>
              <a:off x="2623977" y="3312641"/>
              <a:ext cx="1552605" cy="559060"/>
              <a:chOff x="2771800" y="2816982"/>
              <a:chExt cx="1552605" cy="559060"/>
            </a:xfrm>
          </p:grpSpPr>
          <p:sp>
            <p:nvSpPr>
              <p:cNvPr id="30" name="TextovéPole 29"/>
              <p:cNvSpPr txBox="1"/>
              <p:nvPr/>
            </p:nvSpPr>
            <p:spPr>
              <a:xfrm>
                <a:off x="3637037" y="3068265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26 %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TextovéPole 30"/>
              <p:cNvSpPr txBox="1"/>
              <p:nvPr/>
            </p:nvSpPr>
            <p:spPr>
              <a:xfrm>
                <a:off x="2771800" y="2816982"/>
                <a:ext cx="13681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říležitostně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32" name="Přímá spojnice 31"/>
              <p:cNvCxnSpPr/>
              <p:nvPr/>
            </p:nvCxnSpPr>
            <p:spPr>
              <a:xfrm>
                <a:off x="2771800" y="3094360"/>
                <a:ext cx="1296144" cy="0"/>
              </a:xfrm>
              <a:prstGeom prst="line">
                <a:avLst/>
              </a:prstGeom>
              <a:ln w="38100">
                <a:solidFill>
                  <a:srgbClr val="89A54E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Skupina 16"/>
            <p:cNvGrpSpPr/>
            <p:nvPr/>
          </p:nvGrpSpPr>
          <p:grpSpPr>
            <a:xfrm>
              <a:off x="2123728" y="4052774"/>
              <a:ext cx="1552605" cy="546486"/>
              <a:chOff x="2443331" y="3737085"/>
              <a:chExt cx="1552605" cy="546486"/>
            </a:xfrm>
          </p:grpSpPr>
          <p:sp>
            <p:nvSpPr>
              <p:cNvPr id="27" name="TextovéPole 26"/>
              <p:cNvSpPr txBox="1"/>
              <p:nvPr/>
            </p:nvSpPr>
            <p:spPr>
              <a:xfrm>
                <a:off x="3308568" y="3975794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23 %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TextovéPole 27"/>
              <p:cNvSpPr txBox="1"/>
              <p:nvPr/>
            </p:nvSpPr>
            <p:spPr>
              <a:xfrm>
                <a:off x="2668880" y="3737085"/>
                <a:ext cx="11521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Jen občas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9" name="Přímá spojnice 28"/>
              <p:cNvCxnSpPr/>
              <p:nvPr/>
            </p:nvCxnSpPr>
            <p:spPr>
              <a:xfrm>
                <a:off x="2443331" y="4001889"/>
                <a:ext cx="1296144" cy="0"/>
              </a:xfrm>
              <a:prstGeom prst="line">
                <a:avLst/>
              </a:prstGeom>
              <a:ln w="38100">
                <a:solidFill>
                  <a:srgbClr val="9BBB59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Skupina 17"/>
            <p:cNvGrpSpPr/>
            <p:nvPr/>
          </p:nvGrpSpPr>
          <p:grpSpPr>
            <a:xfrm>
              <a:off x="139406" y="3662290"/>
              <a:ext cx="1552535" cy="550053"/>
              <a:chOff x="170716" y="3517494"/>
              <a:chExt cx="1552535" cy="550053"/>
            </a:xfrm>
          </p:grpSpPr>
          <p:sp>
            <p:nvSpPr>
              <p:cNvPr id="24" name="TextovéPole 23"/>
              <p:cNvSpPr txBox="1"/>
              <p:nvPr/>
            </p:nvSpPr>
            <p:spPr>
              <a:xfrm>
                <a:off x="338386" y="3759770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30 %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TextovéPole 24"/>
              <p:cNvSpPr txBox="1"/>
              <p:nvPr/>
            </p:nvSpPr>
            <p:spPr>
              <a:xfrm>
                <a:off x="170716" y="3517494"/>
                <a:ext cx="11521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Jen výjimečně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6" name="Přímá spojnice 25"/>
              <p:cNvCxnSpPr/>
              <p:nvPr/>
            </p:nvCxnSpPr>
            <p:spPr>
              <a:xfrm>
                <a:off x="427107" y="3785865"/>
                <a:ext cx="1296144" cy="0"/>
              </a:xfrm>
              <a:prstGeom prst="line">
                <a:avLst/>
              </a:prstGeom>
              <a:ln w="38100">
                <a:solidFill>
                  <a:srgbClr val="B9CD96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Skupina 18"/>
            <p:cNvGrpSpPr/>
            <p:nvPr/>
          </p:nvGrpSpPr>
          <p:grpSpPr>
            <a:xfrm>
              <a:off x="414920" y="2593203"/>
              <a:ext cx="1708808" cy="596674"/>
              <a:chOff x="-1838046" y="1222226"/>
              <a:chExt cx="1708808" cy="596674"/>
            </a:xfrm>
          </p:grpSpPr>
          <p:sp>
            <p:nvSpPr>
              <p:cNvPr id="21" name="TextovéPole 20"/>
              <p:cNvSpPr txBox="1"/>
              <p:nvPr/>
            </p:nvSpPr>
            <p:spPr>
              <a:xfrm>
                <a:off x="-1514103" y="1480346"/>
                <a:ext cx="6873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12</a:t>
                </a:r>
                <a:r>
                  <a:rPr lang="cs-CZ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%</a:t>
                </a:r>
                <a:endParaRPr lang="cs-CZ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-1838046" y="1222226"/>
                <a:ext cx="8230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Nikdy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3" name="Přímá spojnice 22"/>
              <p:cNvCxnSpPr/>
              <p:nvPr/>
            </p:nvCxnSpPr>
            <p:spPr>
              <a:xfrm>
                <a:off x="-1425382" y="1506441"/>
                <a:ext cx="1296144" cy="0"/>
              </a:xfrm>
              <a:prstGeom prst="line">
                <a:avLst/>
              </a:prstGeom>
              <a:ln w="38100">
                <a:solidFill>
                  <a:srgbClr val="D1DEBE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TextovéPole 35"/>
          <p:cNvSpPr txBox="1"/>
          <p:nvPr/>
        </p:nvSpPr>
        <p:spPr>
          <a:xfrm>
            <a:off x="1841858" y="3408947"/>
            <a:ext cx="687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>
                <a:solidFill>
                  <a:schemeClr val="accent3">
                    <a:lumMod val="50000"/>
                  </a:schemeClr>
                </a:solidFill>
              </a:rPr>
              <a:t>36 %</a:t>
            </a:r>
            <a:endParaRPr lang="cs-CZ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4595157" y="2550457"/>
            <a:ext cx="4012084" cy="1911713"/>
            <a:chOff x="4595157" y="2550457"/>
            <a:chExt cx="4012084" cy="1911713"/>
          </a:xfrm>
        </p:grpSpPr>
        <p:grpSp>
          <p:nvGrpSpPr>
            <p:cNvPr id="39" name="Skupina 38"/>
            <p:cNvGrpSpPr/>
            <p:nvPr/>
          </p:nvGrpSpPr>
          <p:grpSpPr>
            <a:xfrm>
              <a:off x="6645517" y="2550457"/>
              <a:ext cx="1623113" cy="531346"/>
              <a:chOff x="2411760" y="2158524"/>
              <a:chExt cx="1623113" cy="531346"/>
            </a:xfrm>
          </p:grpSpPr>
          <p:sp>
            <p:nvSpPr>
              <p:cNvPr id="56" name="TextovéPole 55"/>
              <p:cNvSpPr txBox="1"/>
              <p:nvPr/>
            </p:nvSpPr>
            <p:spPr>
              <a:xfrm>
                <a:off x="3347505" y="2382093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7" name="TextovéPole 56"/>
              <p:cNvSpPr txBox="1"/>
              <p:nvPr/>
            </p:nvSpPr>
            <p:spPr>
              <a:xfrm>
                <a:off x="2450720" y="2158524"/>
                <a:ext cx="132758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ravidelně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58" name="Přímá spojnice 57"/>
              <p:cNvCxnSpPr/>
              <p:nvPr/>
            </p:nvCxnSpPr>
            <p:spPr>
              <a:xfrm>
                <a:off x="2411760" y="2420888"/>
                <a:ext cx="1296144" cy="0"/>
              </a:xfrm>
              <a:prstGeom prst="line">
                <a:avLst/>
              </a:prstGeom>
              <a:ln w="38100">
                <a:solidFill>
                  <a:srgbClr val="39608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Skupina 39"/>
            <p:cNvGrpSpPr/>
            <p:nvPr/>
          </p:nvGrpSpPr>
          <p:grpSpPr>
            <a:xfrm>
              <a:off x="7054636" y="3189877"/>
              <a:ext cx="1552605" cy="559060"/>
              <a:chOff x="2771800" y="2816982"/>
              <a:chExt cx="1552605" cy="559060"/>
            </a:xfrm>
          </p:grpSpPr>
          <p:sp>
            <p:nvSpPr>
              <p:cNvPr id="53" name="TextovéPole 52"/>
              <p:cNvSpPr txBox="1"/>
              <p:nvPr/>
            </p:nvSpPr>
            <p:spPr>
              <a:xfrm>
                <a:off x="3637037" y="3068265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19 %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4" name="TextovéPole 53"/>
              <p:cNvSpPr txBox="1"/>
              <p:nvPr/>
            </p:nvSpPr>
            <p:spPr>
              <a:xfrm>
                <a:off x="2771800" y="2816982"/>
                <a:ext cx="13681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říležitostně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55" name="Přímá spojnice 54"/>
              <p:cNvCxnSpPr/>
              <p:nvPr/>
            </p:nvCxnSpPr>
            <p:spPr>
              <a:xfrm>
                <a:off x="2771800" y="3094360"/>
                <a:ext cx="1296144" cy="0"/>
              </a:xfrm>
              <a:prstGeom prst="line">
                <a:avLst/>
              </a:prstGeom>
              <a:ln w="38100">
                <a:solidFill>
                  <a:srgbClr val="4572A7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Skupina 40"/>
            <p:cNvGrpSpPr/>
            <p:nvPr/>
          </p:nvGrpSpPr>
          <p:grpSpPr>
            <a:xfrm>
              <a:off x="6540028" y="3915684"/>
              <a:ext cx="1552605" cy="546486"/>
              <a:chOff x="2443331" y="3737085"/>
              <a:chExt cx="1552605" cy="546486"/>
            </a:xfrm>
          </p:grpSpPr>
          <p:sp>
            <p:nvSpPr>
              <p:cNvPr id="50" name="TextovéPole 49"/>
              <p:cNvSpPr txBox="1"/>
              <p:nvPr/>
            </p:nvSpPr>
            <p:spPr>
              <a:xfrm>
                <a:off x="3308568" y="3975794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28 %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TextovéPole 50"/>
              <p:cNvSpPr txBox="1"/>
              <p:nvPr/>
            </p:nvSpPr>
            <p:spPr>
              <a:xfrm>
                <a:off x="2668880" y="3737085"/>
                <a:ext cx="11521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Jen občas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52" name="Přímá spojnice 51"/>
              <p:cNvCxnSpPr/>
              <p:nvPr/>
            </p:nvCxnSpPr>
            <p:spPr>
              <a:xfrm>
                <a:off x="2443331" y="4001889"/>
                <a:ext cx="1296144" cy="0"/>
              </a:xfrm>
              <a:prstGeom prst="line">
                <a:avLst/>
              </a:prstGeom>
              <a:ln w="38100">
                <a:solidFill>
                  <a:srgbClr val="4F81BD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Skupina 41"/>
            <p:cNvGrpSpPr/>
            <p:nvPr/>
          </p:nvGrpSpPr>
          <p:grpSpPr>
            <a:xfrm>
              <a:off x="4595157" y="3783427"/>
              <a:ext cx="1552535" cy="550053"/>
              <a:chOff x="170716" y="3517494"/>
              <a:chExt cx="1552535" cy="550053"/>
            </a:xfrm>
          </p:grpSpPr>
          <p:sp>
            <p:nvSpPr>
              <p:cNvPr id="47" name="TextovéPole 46"/>
              <p:cNvSpPr txBox="1"/>
              <p:nvPr/>
            </p:nvSpPr>
            <p:spPr>
              <a:xfrm>
                <a:off x="338386" y="3759770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34 %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TextovéPole 47"/>
              <p:cNvSpPr txBox="1"/>
              <p:nvPr/>
            </p:nvSpPr>
            <p:spPr>
              <a:xfrm>
                <a:off x="170716" y="3517494"/>
                <a:ext cx="11521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Jen výjimečně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49" name="Přímá spojnice 48"/>
              <p:cNvCxnSpPr/>
              <p:nvPr/>
            </p:nvCxnSpPr>
            <p:spPr>
              <a:xfrm>
                <a:off x="427107" y="3785865"/>
                <a:ext cx="1296144" cy="0"/>
              </a:xfrm>
              <a:prstGeom prst="line">
                <a:avLst/>
              </a:prstGeom>
              <a:ln w="38100">
                <a:solidFill>
                  <a:srgbClr val="93A9CF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Skupina 42"/>
            <p:cNvGrpSpPr/>
            <p:nvPr/>
          </p:nvGrpSpPr>
          <p:grpSpPr>
            <a:xfrm>
              <a:off x="4713702" y="2593203"/>
              <a:ext cx="1708808" cy="596674"/>
              <a:chOff x="-1838046" y="1222226"/>
              <a:chExt cx="1708808" cy="596674"/>
            </a:xfrm>
          </p:grpSpPr>
          <p:sp>
            <p:nvSpPr>
              <p:cNvPr id="44" name="TextovéPole 43"/>
              <p:cNvSpPr txBox="1"/>
              <p:nvPr/>
            </p:nvSpPr>
            <p:spPr>
              <a:xfrm>
                <a:off x="-1514103" y="1480346"/>
                <a:ext cx="6873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12</a:t>
                </a:r>
                <a:r>
                  <a:rPr lang="cs-CZ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%</a:t>
                </a:r>
                <a:endParaRPr lang="cs-CZ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TextovéPole 44"/>
              <p:cNvSpPr txBox="1"/>
              <p:nvPr/>
            </p:nvSpPr>
            <p:spPr>
              <a:xfrm>
                <a:off x="-1838046" y="1222226"/>
                <a:ext cx="8230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Nikdy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46" name="Přímá spojnice 45"/>
              <p:cNvCxnSpPr/>
              <p:nvPr/>
            </p:nvCxnSpPr>
            <p:spPr>
              <a:xfrm>
                <a:off x="-1425382" y="1506441"/>
                <a:ext cx="1296144" cy="0"/>
              </a:xfrm>
              <a:prstGeom prst="line">
                <a:avLst/>
              </a:prstGeom>
              <a:ln w="38100">
                <a:solidFill>
                  <a:srgbClr val="BCC8DF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TextovéPole 58"/>
          <p:cNvSpPr txBox="1"/>
          <p:nvPr/>
        </p:nvSpPr>
        <p:spPr>
          <a:xfrm>
            <a:off x="6230452" y="3388165"/>
            <a:ext cx="687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cs-CZ" sz="2000" b="1" dirty="0" smtClean="0">
                <a:solidFill>
                  <a:schemeClr val="accent3">
                    <a:lumMod val="50000"/>
                  </a:schemeClr>
                </a:solidFill>
              </a:rPr>
              <a:t>6 %</a:t>
            </a:r>
            <a:endParaRPr lang="cs-CZ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0" name="TextovéPole 59"/>
          <p:cNvSpPr txBox="1"/>
          <p:nvPr/>
        </p:nvSpPr>
        <p:spPr>
          <a:xfrm>
            <a:off x="539552" y="5153124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Pouze </a:t>
            </a: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10 </a:t>
            </a:r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 </a:t>
            </a: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Čechů a 7 % Slováků ze </a:t>
            </a:r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svého příjmu pravidelně podporuje nějakou veřejně prospěšnou </a:t>
            </a: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aktivitu.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Češi jsou ve finanční podpoře aktivnější.</a:t>
            </a: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51" y="1725286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808" y="1717082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93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P</a:t>
            </a:r>
            <a:r>
              <a:rPr lang="cs-CZ" sz="3300" b="1" dirty="0" smtClean="0"/>
              <a:t>odpora veřejně prospěšných aktivit</a:t>
            </a:r>
            <a:endParaRPr lang="en-US" sz="3300" b="1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55226" y="1609636"/>
            <a:ext cx="3703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Podporujete finančně různé veřejně prospěšné aktivity?</a:t>
            </a: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51" y="1725286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808" y="1717082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Skupina 13"/>
          <p:cNvGrpSpPr/>
          <p:nvPr/>
        </p:nvGrpSpPr>
        <p:grpSpPr>
          <a:xfrm>
            <a:off x="993921" y="2494459"/>
            <a:ext cx="2875908" cy="1798637"/>
            <a:chOff x="993921" y="2204864"/>
            <a:chExt cx="2875908" cy="1798637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1819" y="2204864"/>
              <a:ext cx="1878013" cy="1798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" name="Skupina 14"/>
            <p:cNvGrpSpPr/>
            <p:nvPr/>
          </p:nvGrpSpPr>
          <p:grpSpPr>
            <a:xfrm>
              <a:off x="2139841" y="2285937"/>
              <a:ext cx="1198361" cy="276999"/>
              <a:chOff x="2411760" y="2154675"/>
              <a:chExt cx="1198361" cy="276999"/>
            </a:xfrm>
          </p:grpSpPr>
          <p:sp>
            <p:nvSpPr>
              <p:cNvPr id="33" name="TextovéPole 32"/>
              <p:cNvSpPr txBox="1"/>
              <p:nvPr/>
            </p:nvSpPr>
            <p:spPr>
              <a:xfrm>
                <a:off x="2922753" y="2154675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35" name="Přímá spojnice 34"/>
              <p:cNvCxnSpPr/>
              <p:nvPr/>
            </p:nvCxnSpPr>
            <p:spPr>
              <a:xfrm>
                <a:off x="2411760" y="2420888"/>
                <a:ext cx="847983" cy="0"/>
              </a:xfrm>
              <a:prstGeom prst="line">
                <a:avLst/>
              </a:prstGeom>
              <a:ln w="38100">
                <a:solidFill>
                  <a:srgbClr val="748C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Skupina 15"/>
            <p:cNvGrpSpPr/>
            <p:nvPr/>
          </p:nvGrpSpPr>
          <p:grpSpPr>
            <a:xfrm>
              <a:off x="2502343" y="2702044"/>
              <a:ext cx="1027101" cy="276999"/>
              <a:chOff x="2771800" y="2837764"/>
              <a:chExt cx="1027101" cy="276999"/>
            </a:xfrm>
          </p:grpSpPr>
          <p:sp>
            <p:nvSpPr>
              <p:cNvPr id="30" name="TextovéPole 29"/>
              <p:cNvSpPr txBox="1"/>
              <p:nvPr/>
            </p:nvSpPr>
            <p:spPr>
              <a:xfrm>
                <a:off x="3111533" y="2837764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23 %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32" name="Přímá spojnice 31"/>
              <p:cNvCxnSpPr/>
              <p:nvPr/>
            </p:nvCxnSpPr>
            <p:spPr>
              <a:xfrm>
                <a:off x="2771800" y="3094360"/>
                <a:ext cx="751192" cy="0"/>
              </a:xfrm>
              <a:prstGeom prst="line">
                <a:avLst/>
              </a:prstGeom>
              <a:ln w="38100">
                <a:solidFill>
                  <a:srgbClr val="89A54E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Skupina 16"/>
            <p:cNvGrpSpPr/>
            <p:nvPr/>
          </p:nvGrpSpPr>
          <p:grpSpPr>
            <a:xfrm>
              <a:off x="2239724" y="3230127"/>
              <a:ext cx="1118531" cy="276999"/>
              <a:chOff x="2905376" y="3729986"/>
              <a:chExt cx="1118531" cy="276999"/>
            </a:xfrm>
          </p:grpSpPr>
          <p:sp>
            <p:nvSpPr>
              <p:cNvPr id="27" name="TextovéPole 26"/>
              <p:cNvSpPr txBox="1"/>
              <p:nvPr/>
            </p:nvSpPr>
            <p:spPr>
              <a:xfrm>
                <a:off x="3336539" y="3729986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20 %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9" name="Přímá spojnice 28"/>
              <p:cNvCxnSpPr/>
              <p:nvPr/>
            </p:nvCxnSpPr>
            <p:spPr>
              <a:xfrm>
                <a:off x="2905376" y="3998695"/>
                <a:ext cx="834099" cy="3194"/>
              </a:xfrm>
              <a:prstGeom prst="line">
                <a:avLst/>
              </a:prstGeom>
              <a:ln w="38100">
                <a:solidFill>
                  <a:srgbClr val="9BBB59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Skupina 17"/>
            <p:cNvGrpSpPr/>
            <p:nvPr/>
          </p:nvGrpSpPr>
          <p:grpSpPr>
            <a:xfrm>
              <a:off x="993921" y="3137961"/>
              <a:ext cx="841775" cy="276999"/>
              <a:chOff x="357181" y="3524335"/>
              <a:chExt cx="841775" cy="276999"/>
            </a:xfrm>
          </p:grpSpPr>
          <p:sp>
            <p:nvSpPr>
              <p:cNvPr id="24" name="TextovéPole 23"/>
              <p:cNvSpPr txBox="1"/>
              <p:nvPr/>
            </p:nvSpPr>
            <p:spPr>
              <a:xfrm>
                <a:off x="357181" y="3524335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33 %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6" name="Přímá spojnice 25"/>
              <p:cNvCxnSpPr/>
              <p:nvPr/>
            </p:nvCxnSpPr>
            <p:spPr>
              <a:xfrm flipV="1">
                <a:off x="427107" y="3785865"/>
                <a:ext cx="771849" cy="1"/>
              </a:xfrm>
              <a:prstGeom prst="line">
                <a:avLst/>
              </a:prstGeom>
              <a:ln w="38100">
                <a:solidFill>
                  <a:srgbClr val="B9CD96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Skupina 18"/>
            <p:cNvGrpSpPr/>
            <p:nvPr/>
          </p:nvGrpSpPr>
          <p:grpSpPr>
            <a:xfrm>
              <a:off x="1085172" y="2363362"/>
              <a:ext cx="750524" cy="276999"/>
              <a:chOff x="-1376840" y="1233277"/>
              <a:chExt cx="988587" cy="276999"/>
            </a:xfrm>
          </p:grpSpPr>
          <p:sp>
            <p:nvSpPr>
              <p:cNvPr id="21" name="TextovéPole 20"/>
              <p:cNvSpPr txBox="1"/>
              <p:nvPr/>
            </p:nvSpPr>
            <p:spPr>
              <a:xfrm>
                <a:off x="-1376840" y="1233277"/>
                <a:ext cx="7464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16 %</a:t>
                </a:r>
                <a:endPara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23" name="Přímá spojnice 22"/>
              <p:cNvCxnSpPr/>
              <p:nvPr/>
            </p:nvCxnSpPr>
            <p:spPr>
              <a:xfrm>
                <a:off x="-1274059" y="1506441"/>
                <a:ext cx="885806" cy="0"/>
              </a:xfrm>
              <a:prstGeom prst="line">
                <a:avLst/>
              </a:prstGeom>
              <a:ln w="38100">
                <a:solidFill>
                  <a:srgbClr val="D1DEBE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TextovéPole 35"/>
            <p:cNvSpPr txBox="1"/>
            <p:nvPr/>
          </p:nvSpPr>
          <p:spPr>
            <a:xfrm>
              <a:off x="1800294" y="2910181"/>
              <a:ext cx="6873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30 %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2861764"/>
              <a:ext cx="161925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Skupina 19"/>
          <p:cNvGrpSpPr/>
          <p:nvPr/>
        </p:nvGrpSpPr>
        <p:grpSpPr>
          <a:xfrm>
            <a:off x="859784" y="4654699"/>
            <a:ext cx="3014376" cy="1798637"/>
            <a:chOff x="859784" y="4365104"/>
            <a:chExt cx="3014376" cy="1798637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1819" y="4365104"/>
              <a:ext cx="1878013" cy="1798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4" name="Skupina 63"/>
            <p:cNvGrpSpPr/>
            <p:nvPr/>
          </p:nvGrpSpPr>
          <p:grpSpPr>
            <a:xfrm>
              <a:off x="2189528" y="4488338"/>
              <a:ext cx="1125624" cy="276999"/>
              <a:chOff x="2411760" y="2154675"/>
              <a:chExt cx="1125624" cy="276999"/>
            </a:xfrm>
          </p:grpSpPr>
          <p:sp>
            <p:nvSpPr>
              <p:cNvPr id="65" name="TextovéPole 64"/>
              <p:cNvSpPr txBox="1"/>
              <p:nvPr/>
            </p:nvSpPr>
            <p:spPr>
              <a:xfrm>
                <a:off x="2850016" y="2154675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12 %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66" name="Přímá spojnice 65"/>
              <p:cNvCxnSpPr/>
              <p:nvPr/>
            </p:nvCxnSpPr>
            <p:spPr>
              <a:xfrm>
                <a:off x="2411760" y="2420888"/>
                <a:ext cx="847983" cy="0"/>
              </a:xfrm>
              <a:prstGeom prst="line">
                <a:avLst/>
              </a:prstGeom>
              <a:ln w="38100">
                <a:solidFill>
                  <a:srgbClr val="748C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Skupina 66"/>
            <p:cNvGrpSpPr/>
            <p:nvPr/>
          </p:nvGrpSpPr>
          <p:grpSpPr>
            <a:xfrm>
              <a:off x="2552030" y="5000182"/>
              <a:ext cx="1027101" cy="276999"/>
              <a:chOff x="2771800" y="2837764"/>
              <a:chExt cx="1027101" cy="276999"/>
            </a:xfrm>
          </p:grpSpPr>
          <p:sp>
            <p:nvSpPr>
              <p:cNvPr id="68" name="TextovéPole 67"/>
              <p:cNvSpPr txBox="1"/>
              <p:nvPr/>
            </p:nvSpPr>
            <p:spPr>
              <a:xfrm>
                <a:off x="3111533" y="2837764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28 %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69" name="Přímá spojnice 68"/>
              <p:cNvCxnSpPr/>
              <p:nvPr/>
            </p:nvCxnSpPr>
            <p:spPr>
              <a:xfrm>
                <a:off x="2771800" y="3094360"/>
                <a:ext cx="751192" cy="0"/>
              </a:xfrm>
              <a:prstGeom prst="line">
                <a:avLst/>
              </a:prstGeom>
              <a:ln w="38100">
                <a:solidFill>
                  <a:srgbClr val="89A54E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Skupina 69"/>
            <p:cNvGrpSpPr/>
            <p:nvPr/>
          </p:nvGrpSpPr>
          <p:grpSpPr>
            <a:xfrm>
              <a:off x="2289411" y="5528265"/>
              <a:ext cx="1118531" cy="276999"/>
              <a:chOff x="2905376" y="3729986"/>
              <a:chExt cx="1118531" cy="276999"/>
            </a:xfrm>
          </p:grpSpPr>
          <p:sp>
            <p:nvSpPr>
              <p:cNvPr id="71" name="TextovéPole 70"/>
              <p:cNvSpPr txBox="1"/>
              <p:nvPr/>
            </p:nvSpPr>
            <p:spPr>
              <a:xfrm>
                <a:off x="3336539" y="3729986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26 %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72" name="Přímá spojnice 71"/>
              <p:cNvCxnSpPr/>
              <p:nvPr/>
            </p:nvCxnSpPr>
            <p:spPr>
              <a:xfrm>
                <a:off x="2905376" y="3998695"/>
                <a:ext cx="834099" cy="3194"/>
              </a:xfrm>
              <a:prstGeom prst="line">
                <a:avLst/>
              </a:prstGeom>
              <a:ln w="38100">
                <a:solidFill>
                  <a:srgbClr val="9BBB59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Skupina 72"/>
            <p:cNvGrpSpPr/>
            <p:nvPr/>
          </p:nvGrpSpPr>
          <p:grpSpPr>
            <a:xfrm>
              <a:off x="859784" y="5118278"/>
              <a:ext cx="841775" cy="276999"/>
              <a:chOff x="357181" y="3524335"/>
              <a:chExt cx="841775" cy="276999"/>
            </a:xfrm>
          </p:grpSpPr>
          <p:sp>
            <p:nvSpPr>
              <p:cNvPr id="74" name="TextovéPole 73"/>
              <p:cNvSpPr txBox="1"/>
              <p:nvPr/>
            </p:nvSpPr>
            <p:spPr>
              <a:xfrm>
                <a:off x="357181" y="3524335"/>
                <a:ext cx="6873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26 %</a:t>
                </a:r>
                <a:endParaRPr lang="cs-CZ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75" name="Přímá spojnice 74"/>
              <p:cNvCxnSpPr/>
              <p:nvPr/>
            </p:nvCxnSpPr>
            <p:spPr>
              <a:xfrm flipV="1">
                <a:off x="427107" y="3785865"/>
                <a:ext cx="771849" cy="1"/>
              </a:xfrm>
              <a:prstGeom prst="line">
                <a:avLst/>
              </a:prstGeom>
              <a:ln w="38100">
                <a:solidFill>
                  <a:srgbClr val="B9CD96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Skupina 75"/>
            <p:cNvGrpSpPr/>
            <p:nvPr/>
          </p:nvGrpSpPr>
          <p:grpSpPr>
            <a:xfrm>
              <a:off x="1284461" y="4418671"/>
              <a:ext cx="750524" cy="276999"/>
              <a:chOff x="-1376840" y="1233277"/>
              <a:chExt cx="988587" cy="276999"/>
            </a:xfrm>
          </p:grpSpPr>
          <p:sp>
            <p:nvSpPr>
              <p:cNvPr id="77" name="TextovéPole 76"/>
              <p:cNvSpPr txBox="1"/>
              <p:nvPr/>
            </p:nvSpPr>
            <p:spPr>
              <a:xfrm>
                <a:off x="-1376840" y="1233277"/>
                <a:ext cx="7464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7 %</a:t>
                </a:r>
                <a:endPara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78" name="Přímá spojnice 77"/>
              <p:cNvCxnSpPr/>
              <p:nvPr/>
            </p:nvCxnSpPr>
            <p:spPr>
              <a:xfrm>
                <a:off x="-1274059" y="1506441"/>
                <a:ext cx="885806" cy="0"/>
              </a:xfrm>
              <a:prstGeom prst="line">
                <a:avLst/>
              </a:prstGeom>
              <a:ln w="38100">
                <a:solidFill>
                  <a:srgbClr val="D1DEBE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TextovéPole 78"/>
            <p:cNvSpPr txBox="1"/>
            <p:nvPr/>
          </p:nvSpPr>
          <p:spPr>
            <a:xfrm>
              <a:off x="1806791" y="5106670"/>
              <a:ext cx="6873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40 %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660" y="5031232"/>
              <a:ext cx="190500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Skupina 60"/>
          <p:cNvGrpSpPr/>
          <p:nvPr/>
        </p:nvGrpSpPr>
        <p:grpSpPr>
          <a:xfrm>
            <a:off x="4860032" y="2494459"/>
            <a:ext cx="3071006" cy="1798637"/>
            <a:chOff x="4860032" y="2204864"/>
            <a:chExt cx="3071006" cy="1798637"/>
          </a:xfrm>
        </p:grpSpPr>
        <p:grpSp>
          <p:nvGrpSpPr>
            <p:cNvPr id="37" name="Skupina 36"/>
            <p:cNvGrpSpPr/>
            <p:nvPr/>
          </p:nvGrpSpPr>
          <p:grpSpPr>
            <a:xfrm>
              <a:off x="4860032" y="2204864"/>
              <a:ext cx="3071006" cy="1798637"/>
              <a:chOff x="4860032" y="2204864"/>
              <a:chExt cx="3071006" cy="1798637"/>
            </a:xfrm>
          </p:grpSpPr>
          <p:pic>
            <p:nvPicPr>
              <p:cNvPr id="2055" name="Picture 7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8104" y="2204864"/>
                <a:ext cx="1878013" cy="17986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" name="Skupina 5"/>
              <p:cNvGrpSpPr/>
              <p:nvPr/>
            </p:nvGrpSpPr>
            <p:grpSpPr>
              <a:xfrm>
                <a:off x="5307073" y="2260926"/>
                <a:ext cx="2623965" cy="1268991"/>
                <a:chOff x="4816094" y="2522643"/>
                <a:chExt cx="4090406" cy="1268991"/>
              </a:xfrm>
            </p:grpSpPr>
            <p:grpSp>
              <p:nvGrpSpPr>
                <p:cNvPr id="39" name="Skupina 38"/>
                <p:cNvGrpSpPr/>
                <p:nvPr/>
              </p:nvGrpSpPr>
              <p:grpSpPr>
                <a:xfrm>
                  <a:off x="6645517" y="2522643"/>
                  <a:ext cx="1463312" cy="276999"/>
                  <a:chOff x="2411760" y="2130710"/>
                  <a:chExt cx="1463312" cy="276999"/>
                </a:xfrm>
              </p:grpSpPr>
              <p:sp>
                <p:nvSpPr>
                  <p:cNvPr id="56" name="TextovéPole 55"/>
                  <p:cNvSpPr txBox="1"/>
                  <p:nvPr/>
                </p:nvSpPr>
                <p:spPr>
                  <a:xfrm>
                    <a:off x="3187704" y="2130710"/>
                    <a:ext cx="68736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5 %</a:t>
                    </a:r>
                    <a:endParaRPr lang="cs-CZ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58" name="Přímá spojnice 57"/>
                  <p:cNvCxnSpPr/>
                  <p:nvPr/>
                </p:nvCxnSpPr>
                <p:spPr>
                  <a:xfrm>
                    <a:off x="2411760" y="2389715"/>
                    <a:ext cx="1296144" cy="0"/>
                  </a:xfrm>
                  <a:prstGeom prst="line">
                    <a:avLst/>
                  </a:prstGeom>
                  <a:ln w="38100">
                    <a:solidFill>
                      <a:srgbClr val="39608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Skupina 39"/>
                <p:cNvGrpSpPr/>
                <p:nvPr/>
              </p:nvGrpSpPr>
              <p:grpSpPr>
                <a:xfrm>
                  <a:off x="7231999" y="2893038"/>
                  <a:ext cx="1674501" cy="276999"/>
                  <a:chOff x="2949163" y="2520143"/>
                  <a:chExt cx="1674501" cy="276999"/>
                </a:xfrm>
              </p:grpSpPr>
              <p:sp>
                <p:nvSpPr>
                  <p:cNvPr id="53" name="TextovéPole 52"/>
                  <p:cNvSpPr txBox="1"/>
                  <p:nvPr/>
                </p:nvSpPr>
                <p:spPr>
                  <a:xfrm>
                    <a:off x="3624798" y="2520143"/>
                    <a:ext cx="99886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16 %</a:t>
                    </a:r>
                    <a:endParaRPr lang="cs-CZ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55" name="Přímá spojnice 54"/>
                  <p:cNvCxnSpPr/>
                  <p:nvPr/>
                </p:nvCxnSpPr>
                <p:spPr>
                  <a:xfrm>
                    <a:off x="2949163" y="2787305"/>
                    <a:ext cx="1296144" cy="0"/>
                  </a:xfrm>
                  <a:prstGeom prst="line">
                    <a:avLst/>
                  </a:prstGeom>
                  <a:ln w="38100">
                    <a:solidFill>
                      <a:srgbClr val="4572A7">
                        <a:alpha val="8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Skupina 40"/>
                <p:cNvGrpSpPr/>
                <p:nvPr/>
              </p:nvGrpSpPr>
              <p:grpSpPr>
                <a:xfrm>
                  <a:off x="6885959" y="3493536"/>
                  <a:ext cx="1554932" cy="276999"/>
                  <a:chOff x="2789262" y="3314937"/>
                  <a:chExt cx="1554932" cy="276999"/>
                </a:xfrm>
              </p:grpSpPr>
              <p:sp>
                <p:nvSpPr>
                  <p:cNvPr id="50" name="TextovéPole 49"/>
                  <p:cNvSpPr txBox="1"/>
                  <p:nvPr/>
                </p:nvSpPr>
                <p:spPr>
                  <a:xfrm>
                    <a:off x="3439661" y="3314937"/>
                    <a:ext cx="90453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28 %</a:t>
                    </a:r>
                    <a:endParaRPr lang="cs-CZ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52" name="Přímá spojnice 51"/>
                  <p:cNvCxnSpPr/>
                  <p:nvPr/>
                </p:nvCxnSpPr>
                <p:spPr>
                  <a:xfrm>
                    <a:off x="2789262" y="3581545"/>
                    <a:ext cx="1296145" cy="0"/>
                  </a:xfrm>
                  <a:prstGeom prst="line">
                    <a:avLst/>
                  </a:prstGeom>
                  <a:ln w="38100">
                    <a:solidFill>
                      <a:srgbClr val="4F81BD">
                        <a:alpha val="8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" name="Skupina 41"/>
                <p:cNvGrpSpPr/>
                <p:nvPr/>
              </p:nvGrpSpPr>
              <p:grpSpPr>
                <a:xfrm>
                  <a:off x="4816094" y="3514635"/>
                  <a:ext cx="1444015" cy="276999"/>
                  <a:chOff x="391653" y="3248702"/>
                  <a:chExt cx="1444015" cy="276999"/>
                </a:xfrm>
              </p:grpSpPr>
              <p:sp>
                <p:nvSpPr>
                  <p:cNvPr id="47" name="TextovéPole 46"/>
                  <p:cNvSpPr txBox="1"/>
                  <p:nvPr/>
                </p:nvSpPr>
                <p:spPr>
                  <a:xfrm>
                    <a:off x="391653" y="3248702"/>
                    <a:ext cx="101161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34 %</a:t>
                    </a:r>
                    <a:endParaRPr lang="cs-CZ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49" name="Přímá spojnice 48"/>
                  <p:cNvCxnSpPr/>
                  <p:nvPr/>
                </p:nvCxnSpPr>
                <p:spPr>
                  <a:xfrm>
                    <a:off x="539524" y="3515995"/>
                    <a:ext cx="1296144" cy="0"/>
                  </a:xfrm>
                  <a:prstGeom prst="line">
                    <a:avLst/>
                  </a:prstGeom>
                  <a:ln w="38100">
                    <a:solidFill>
                      <a:srgbClr val="93A9CF">
                        <a:alpha val="8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3" name="Skupina 42"/>
                <p:cNvGrpSpPr/>
                <p:nvPr/>
              </p:nvGrpSpPr>
              <p:grpSpPr>
                <a:xfrm>
                  <a:off x="4989051" y="2604105"/>
                  <a:ext cx="1433459" cy="276999"/>
                  <a:chOff x="-1562697" y="1233128"/>
                  <a:chExt cx="1433459" cy="276999"/>
                </a:xfrm>
              </p:grpSpPr>
              <p:sp>
                <p:nvSpPr>
                  <p:cNvPr id="44" name="TextovéPole 43"/>
                  <p:cNvSpPr txBox="1"/>
                  <p:nvPr/>
                </p:nvSpPr>
                <p:spPr>
                  <a:xfrm>
                    <a:off x="-1562697" y="1233128"/>
                    <a:ext cx="88696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16 %</a:t>
                    </a:r>
                    <a:endParaRPr lang="cs-CZ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46" name="Přímá spojnice 45"/>
                  <p:cNvCxnSpPr/>
                  <p:nvPr/>
                </p:nvCxnSpPr>
                <p:spPr>
                  <a:xfrm>
                    <a:off x="-1425382" y="1506441"/>
                    <a:ext cx="1296144" cy="0"/>
                  </a:xfrm>
                  <a:prstGeom prst="line">
                    <a:avLst/>
                  </a:prstGeom>
                  <a:ln w="38100">
                    <a:solidFill>
                      <a:srgbClr val="BCC8DF">
                        <a:alpha val="8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2057" name="Picture 9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32" y="2857786"/>
                <a:ext cx="161925" cy="36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4" name="TextovéPole 83"/>
            <p:cNvSpPr txBox="1"/>
            <p:nvPr/>
          </p:nvSpPr>
          <p:spPr>
            <a:xfrm>
              <a:off x="6134599" y="2928419"/>
              <a:ext cx="6873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21 %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Skupina 37"/>
          <p:cNvGrpSpPr/>
          <p:nvPr/>
        </p:nvGrpSpPr>
        <p:grpSpPr>
          <a:xfrm>
            <a:off x="4849641" y="4561044"/>
            <a:ext cx="3253135" cy="1798637"/>
            <a:chOff x="4849641" y="4271449"/>
            <a:chExt cx="3253135" cy="1798637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8330" y="4271449"/>
              <a:ext cx="1878013" cy="1798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5" name="Skupina 84"/>
            <p:cNvGrpSpPr/>
            <p:nvPr/>
          </p:nvGrpSpPr>
          <p:grpSpPr>
            <a:xfrm>
              <a:off x="5301859" y="4334660"/>
              <a:ext cx="2800917" cy="1278918"/>
              <a:chOff x="4540249" y="2491617"/>
              <a:chExt cx="4366251" cy="1278918"/>
            </a:xfrm>
          </p:grpSpPr>
          <p:grpSp>
            <p:nvGrpSpPr>
              <p:cNvPr id="86" name="Skupina 85"/>
              <p:cNvGrpSpPr/>
              <p:nvPr/>
            </p:nvGrpSpPr>
            <p:grpSpPr>
              <a:xfrm>
                <a:off x="6645517" y="2522643"/>
                <a:ext cx="1463312" cy="276999"/>
                <a:chOff x="2411760" y="2130710"/>
                <a:chExt cx="1463312" cy="276999"/>
              </a:xfrm>
            </p:grpSpPr>
            <p:sp>
              <p:nvSpPr>
                <p:cNvPr id="99" name="TextovéPole 98"/>
                <p:cNvSpPr txBox="1"/>
                <p:nvPr/>
              </p:nvSpPr>
              <p:spPr>
                <a:xfrm>
                  <a:off x="3187704" y="2130710"/>
                  <a:ext cx="68736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9 %</a:t>
                  </a:r>
                  <a:endParaRPr lang="cs-CZ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100" name="Přímá spojnice 99"/>
                <p:cNvCxnSpPr/>
                <p:nvPr/>
              </p:nvCxnSpPr>
              <p:spPr>
                <a:xfrm>
                  <a:off x="2411760" y="2389715"/>
                  <a:ext cx="1296144" cy="0"/>
                </a:xfrm>
                <a:prstGeom prst="line">
                  <a:avLst/>
                </a:prstGeom>
                <a:ln w="38100">
                  <a:solidFill>
                    <a:srgbClr val="39608E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Skupina 86"/>
              <p:cNvGrpSpPr/>
              <p:nvPr/>
            </p:nvGrpSpPr>
            <p:grpSpPr>
              <a:xfrm>
                <a:off x="7231999" y="2893038"/>
                <a:ext cx="1674501" cy="276999"/>
                <a:chOff x="2949163" y="2520143"/>
                <a:chExt cx="1674501" cy="276999"/>
              </a:xfrm>
            </p:grpSpPr>
            <p:sp>
              <p:nvSpPr>
                <p:cNvPr id="97" name="TextovéPole 96"/>
                <p:cNvSpPr txBox="1"/>
                <p:nvPr/>
              </p:nvSpPr>
              <p:spPr>
                <a:xfrm>
                  <a:off x="3624798" y="2520143"/>
                  <a:ext cx="99886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21 %</a:t>
                  </a:r>
                  <a:endParaRPr lang="cs-CZ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98" name="Přímá spojnice 97"/>
                <p:cNvCxnSpPr/>
                <p:nvPr/>
              </p:nvCxnSpPr>
              <p:spPr>
                <a:xfrm>
                  <a:off x="2949163" y="2787305"/>
                  <a:ext cx="1296144" cy="0"/>
                </a:xfrm>
                <a:prstGeom prst="line">
                  <a:avLst/>
                </a:prstGeom>
                <a:ln w="38100">
                  <a:solidFill>
                    <a:srgbClr val="4572A7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Skupina 87"/>
              <p:cNvGrpSpPr/>
              <p:nvPr/>
            </p:nvGrpSpPr>
            <p:grpSpPr>
              <a:xfrm>
                <a:off x="6885959" y="3493536"/>
                <a:ext cx="1554932" cy="276999"/>
                <a:chOff x="2789262" y="3314937"/>
                <a:chExt cx="1554932" cy="276999"/>
              </a:xfrm>
            </p:grpSpPr>
            <p:sp>
              <p:nvSpPr>
                <p:cNvPr id="95" name="TextovéPole 94"/>
                <p:cNvSpPr txBox="1"/>
                <p:nvPr/>
              </p:nvSpPr>
              <p:spPr>
                <a:xfrm>
                  <a:off x="3439661" y="3314937"/>
                  <a:ext cx="90453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27 %</a:t>
                  </a:r>
                  <a:endParaRPr lang="cs-CZ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96" name="Přímá spojnice 95"/>
                <p:cNvCxnSpPr/>
                <p:nvPr/>
              </p:nvCxnSpPr>
              <p:spPr>
                <a:xfrm>
                  <a:off x="2789262" y="3581545"/>
                  <a:ext cx="1296145" cy="0"/>
                </a:xfrm>
                <a:prstGeom prst="line">
                  <a:avLst/>
                </a:prstGeom>
                <a:ln w="38100">
                  <a:solidFill>
                    <a:srgbClr val="4F81BD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9" name="Skupina 88"/>
              <p:cNvGrpSpPr/>
              <p:nvPr/>
            </p:nvGrpSpPr>
            <p:grpSpPr>
              <a:xfrm>
                <a:off x="4540249" y="3397190"/>
                <a:ext cx="1444015" cy="276999"/>
                <a:chOff x="115808" y="3131257"/>
                <a:chExt cx="1444015" cy="276999"/>
              </a:xfrm>
            </p:grpSpPr>
            <p:sp>
              <p:nvSpPr>
                <p:cNvPr id="93" name="TextovéPole 92"/>
                <p:cNvSpPr txBox="1"/>
                <p:nvPr/>
              </p:nvSpPr>
              <p:spPr>
                <a:xfrm>
                  <a:off x="115808" y="3131257"/>
                  <a:ext cx="101161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35 %</a:t>
                  </a:r>
                  <a:endParaRPr lang="cs-CZ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94" name="Přímá spojnice 93"/>
                <p:cNvCxnSpPr/>
                <p:nvPr/>
              </p:nvCxnSpPr>
              <p:spPr>
                <a:xfrm>
                  <a:off x="263679" y="3398550"/>
                  <a:ext cx="1296144" cy="0"/>
                </a:xfrm>
                <a:prstGeom prst="line">
                  <a:avLst/>
                </a:prstGeom>
                <a:ln w="38100">
                  <a:solidFill>
                    <a:srgbClr val="93A9CF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Skupina 89"/>
              <p:cNvGrpSpPr/>
              <p:nvPr/>
            </p:nvGrpSpPr>
            <p:grpSpPr>
              <a:xfrm>
                <a:off x="4861757" y="2491617"/>
                <a:ext cx="1433459" cy="276999"/>
                <a:chOff x="-1689991" y="1120640"/>
                <a:chExt cx="1433459" cy="276999"/>
              </a:xfrm>
            </p:grpSpPr>
            <p:sp>
              <p:nvSpPr>
                <p:cNvPr id="91" name="TextovéPole 90"/>
                <p:cNvSpPr txBox="1"/>
                <p:nvPr/>
              </p:nvSpPr>
              <p:spPr>
                <a:xfrm>
                  <a:off x="-1689991" y="1120640"/>
                  <a:ext cx="88696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8</a:t>
                  </a:r>
                  <a:r>
                    <a:rPr lang="cs-CZ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%</a:t>
                  </a:r>
                  <a:endParaRPr lang="cs-CZ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92" name="Přímá spojnice 91"/>
                <p:cNvCxnSpPr/>
                <p:nvPr/>
              </p:nvCxnSpPr>
              <p:spPr>
                <a:xfrm>
                  <a:off x="-1552675" y="1393953"/>
                  <a:ext cx="1296143" cy="0"/>
                </a:xfrm>
                <a:prstGeom prst="line">
                  <a:avLst/>
                </a:prstGeom>
                <a:ln w="38100">
                  <a:solidFill>
                    <a:srgbClr val="BCC8DF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4" name="TextovéPole 103"/>
            <p:cNvSpPr txBox="1"/>
            <p:nvPr/>
          </p:nvSpPr>
          <p:spPr>
            <a:xfrm>
              <a:off x="6214825" y="5003489"/>
              <a:ext cx="6873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30 %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9641" y="5019365"/>
              <a:ext cx="190500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36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/>
        </p:nvGrpSpPr>
        <p:grpSpPr>
          <a:xfrm>
            <a:off x="611560" y="2646460"/>
            <a:ext cx="7848872" cy="2798764"/>
            <a:chOff x="755576" y="2132856"/>
            <a:chExt cx="7848872" cy="2798764"/>
          </a:xfrm>
        </p:grpSpPr>
        <p:grpSp>
          <p:nvGrpSpPr>
            <p:cNvPr id="4" name="Skupina 3"/>
            <p:cNvGrpSpPr/>
            <p:nvPr/>
          </p:nvGrpSpPr>
          <p:grpSpPr>
            <a:xfrm>
              <a:off x="755576" y="2132856"/>
              <a:ext cx="7848872" cy="2798764"/>
              <a:chOff x="755576" y="2132854"/>
              <a:chExt cx="7848872" cy="2798764"/>
            </a:xfrm>
          </p:grpSpPr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576" y="2132855"/>
                <a:ext cx="2505075" cy="27987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9373" y="2132854"/>
                <a:ext cx="2505075" cy="27987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TextovéPole 1"/>
              <p:cNvSpPr txBox="1"/>
              <p:nvPr/>
            </p:nvSpPr>
            <p:spPr>
              <a:xfrm>
                <a:off x="3198305" y="2174419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Mimořádná nešťastná událost</a:t>
                </a:r>
              </a:p>
            </p:txBody>
          </p:sp>
          <p:sp>
            <p:nvSpPr>
              <p:cNvPr id="8" name="TextovéPole 7"/>
              <p:cNvSpPr txBox="1"/>
              <p:nvPr/>
            </p:nvSpPr>
            <p:spPr>
              <a:xfrm>
                <a:off x="3203848" y="2585686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Záruka </a:t>
                </a:r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kamaráda</a:t>
                </a:r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přítele, známého</a:t>
                </a:r>
              </a:p>
            </p:txBody>
          </p:sp>
          <p:sp>
            <p:nvSpPr>
              <p:cNvPr id="9" name="TextovéPole 8"/>
              <p:cNvSpPr txBox="1"/>
              <p:nvPr/>
            </p:nvSpPr>
            <p:spPr>
              <a:xfrm>
                <a:off x="3183066" y="2987597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Impulsivní jednorázový příspěvek</a:t>
                </a:r>
              </a:p>
            </p:txBody>
          </p:sp>
          <p:sp>
            <p:nvSpPr>
              <p:cNvPr id="10" name="TextovéPole 9"/>
              <p:cNvSpPr txBox="1"/>
              <p:nvPr/>
            </p:nvSpPr>
            <p:spPr>
              <a:xfrm>
                <a:off x="3188609" y="3398864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Podpora </a:t>
                </a:r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projektu </a:t>
                </a:r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 médiích</a:t>
                </a:r>
              </a:p>
            </p:txBody>
          </p:sp>
          <p:sp>
            <p:nvSpPr>
              <p:cNvPr id="11" name="TextovéPole 10"/>
              <p:cNvSpPr txBox="1"/>
              <p:nvPr/>
            </p:nvSpPr>
            <p:spPr>
              <a:xfrm>
                <a:off x="3198305" y="3779378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Osobní příběh v médiích</a:t>
                </a:r>
              </a:p>
            </p:txBody>
          </p:sp>
          <p:sp>
            <p:nvSpPr>
              <p:cNvPr id="12" name="TextovéPole 11"/>
              <p:cNvSpPr txBox="1"/>
              <p:nvPr/>
            </p:nvSpPr>
            <p:spPr>
              <a:xfrm>
                <a:off x="3203848" y="4190645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Podpora veřejně známou osobností</a:t>
                </a:r>
              </a:p>
            </p:txBody>
          </p:sp>
          <p:sp>
            <p:nvSpPr>
              <p:cNvPr id="13" name="TextovéPole 12"/>
              <p:cNvSpPr txBox="1"/>
              <p:nvPr/>
            </p:nvSpPr>
            <p:spPr>
              <a:xfrm>
                <a:off x="3183066" y="4592556"/>
                <a:ext cx="296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Jiný důvod</a:t>
                </a:r>
              </a:p>
            </p:txBody>
          </p:sp>
        </p:grpSp>
        <p:sp>
          <p:nvSpPr>
            <p:cNvPr id="15" name="TextovéPole 14"/>
            <p:cNvSpPr txBox="1"/>
            <p:nvPr/>
          </p:nvSpPr>
          <p:spPr>
            <a:xfrm>
              <a:off x="859486" y="2173745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52 %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6" name="TextovéPole 15"/>
            <p:cNvSpPr txBox="1"/>
            <p:nvPr/>
          </p:nvSpPr>
          <p:spPr>
            <a:xfrm>
              <a:off x="858757" y="2586390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36 %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7" name="TextovéPole 16"/>
            <p:cNvSpPr txBox="1"/>
            <p:nvPr/>
          </p:nvSpPr>
          <p:spPr>
            <a:xfrm>
              <a:off x="856021" y="2986615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34 %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TextovéPole 17"/>
            <p:cNvSpPr txBox="1"/>
            <p:nvPr/>
          </p:nvSpPr>
          <p:spPr>
            <a:xfrm>
              <a:off x="855292" y="3399260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18 %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9" name="TextovéPole 18"/>
            <p:cNvSpPr txBox="1"/>
            <p:nvPr/>
          </p:nvSpPr>
          <p:spPr>
            <a:xfrm>
              <a:off x="865683" y="3768962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17 %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0" name="TextovéPole 19"/>
            <p:cNvSpPr txBox="1"/>
            <p:nvPr/>
          </p:nvSpPr>
          <p:spPr>
            <a:xfrm>
              <a:off x="862947" y="4169187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5 %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1" name="TextovéPole 20"/>
            <p:cNvSpPr txBox="1"/>
            <p:nvPr/>
          </p:nvSpPr>
          <p:spPr>
            <a:xfrm>
              <a:off x="862218" y="4581832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12 %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TextovéPole 21"/>
            <p:cNvSpPr txBox="1"/>
            <p:nvPr/>
          </p:nvSpPr>
          <p:spPr>
            <a:xfrm>
              <a:off x="7942704" y="2173691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39 %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3" name="TextovéPole 22"/>
            <p:cNvSpPr txBox="1"/>
            <p:nvPr/>
          </p:nvSpPr>
          <p:spPr>
            <a:xfrm>
              <a:off x="7941975" y="2586336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16 %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4" name="TextovéPole 23"/>
            <p:cNvSpPr txBox="1"/>
            <p:nvPr/>
          </p:nvSpPr>
          <p:spPr>
            <a:xfrm>
              <a:off x="7939239" y="2986561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28 %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TextovéPole 24"/>
            <p:cNvSpPr txBox="1"/>
            <p:nvPr/>
          </p:nvSpPr>
          <p:spPr>
            <a:xfrm>
              <a:off x="7938510" y="3399206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23 %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TextovéPole 25"/>
            <p:cNvSpPr txBox="1"/>
            <p:nvPr/>
          </p:nvSpPr>
          <p:spPr>
            <a:xfrm>
              <a:off x="7948901" y="3768908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10 %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7" name="TextovéPole 26"/>
            <p:cNvSpPr txBox="1"/>
            <p:nvPr/>
          </p:nvSpPr>
          <p:spPr>
            <a:xfrm>
              <a:off x="7946165" y="4169133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4 %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8" name="TextovéPole 27"/>
            <p:cNvSpPr txBox="1"/>
            <p:nvPr/>
          </p:nvSpPr>
          <p:spPr>
            <a:xfrm>
              <a:off x="7945436" y="4581778"/>
              <a:ext cx="6161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600" b="1" dirty="0" smtClean="0">
                  <a:solidFill>
                    <a:schemeClr val="accent3">
                      <a:lumMod val="50000"/>
                    </a:schemeClr>
                  </a:solidFill>
                </a:rPr>
                <a:t>22 %</a:t>
              </a:r>
              <a:endParaRPr lang="cs-CZ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29" name="Titl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cs-CZ" b="1" dirty="0" smtClean="0"/>
              <a:t>Motivace k podpoře</a:t>
            </a:r>
            <a:endParaRPr lang="en-US" sz="3300" b="1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1465265" y="1610216"/>
            <a:ext cx="6048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základě čeho se rozhodujete nebo byste se rozhodoval/a o tom, že na nějaký veřejně prospěšný projekt svými penězi přispějete?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59" y="1816458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12" y="1808254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ovéPole 34"/>
          <p:cNvSpPr txBox="1"/>
          <p:nvPr/>
        </p:nvSpPr>
        <p:spPr>
          <a:xfrm>
            <a:off x="539552" y="5724545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Hlavní motivací pro přispívání na veřejně prospěšné projekty je </a:t>
            </a:r>
            <a:r>
              <a:rPr lang="cs-CZ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mimořádná nešťastná událost</a:t>
            </a: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36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578F25"/>
                </a:solidFill>
                <a:latin typeface="Roboto Black"/>
                <a:ea typeface="+mj-ea"/>
                <a:cs typeface="Roboto Black"/>
              </a:defRPr>
            </a:lvl1pPr>
          </a:lstStyle>
          <a:p>
            <a:r>
              <a:rPr lang="cs-CZ" b="1" dirty="0" smtClean="0"/>
              <a:t>Platební metody</a:t>
            </a:r>
            <a:endParaRPr lang="en-US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1465265" y="1610216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Kterou z následujících platebních metod byste Vy osobně zvažoval/a pro podporu dobročinných organizací?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59" y="1816458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12" y="1808254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72345"/>
            <a:ext cx="2505075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243" y="2572345"/>
            <a:ext cx="2505075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2905425" y="2606776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Jednorázová platba pomocí </a:t>
            </a:r>
            <a:r>
              <a:rPr lang="cs-CZ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DMS</a:t>
            </a:r>
            <a:endParaRPr lang="cs-CZ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2905425" y="2925981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Bankovní převod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905425" y="327563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Nákup drobných výrobků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905425" y="3594835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Hotovostní dar v kanceláři organizace</a:t>
            </a:r>
            <a:endParaRPr lang="cs-CZ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2905425" y="3943755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Internetový platební systém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2905425" y="426296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Pravidelná platba pomocí DMS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2905425" y="4612609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Trvalý bankovní příkaz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2905425" y="4931814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Hotovostní dar na ulici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905425" y="5301516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Inkasní platba z účtu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2905425" y="5620721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Platba na předvyplněnou složenku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2905425" y="597037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SIPO platba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467544" y="2584957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70 %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TextovéPole 21"/>
          <p:cNvSpPr txBox="1"/>
          <p:nvPr/>
        </p:nvSpPr>
        <p:spPr>
          <a:xfrm>
            <a:off x="467544" y="2915257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70 %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" name="TextovéPole 22"/>
          <p:cNvSpPr txBox="1"/>
          <p:nvPr/>
        </p:nvSpPr>
        <p:spPr>
          <a:xfrm>
            <a:off x="484861" y="3264202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63 %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484861" y="3594502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49 %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484861" y="3942718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37 %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TextovéPole 25"/>
          <p:cNvSpPr txBox="1"/>
          <p:nvPr/>
        </p:nvSpPr>
        <p:spPr>
          <a:xfrm>
            <a:off x="484861" y="4273018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31 %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TextovéPole 26"/>
          <p:cNvSpPr txBox="1"/>
          <p:nvPr/>
        </p:nvSpPr>
        <p:spPr>
          <a:xfrm>
            <a:off x="502178" y="4621963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28 %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TextovéPole 27"/>
          <p:cNvSpPr txBox="1"/>
          <p:nvPr/>
        </p:nvSpPr>
        <p:spPr>
          <a:xfrm>
            <a:off x="502178" y="4952263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26 %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TextovéPole 28"/>
          <p:cNvSpPr txBox="1"/>
          <p:nvPr/>
        </p:nvSpPr>
        <p:spPr>
          <a:xfrm>
            <a:off x="497988" y="5301208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21 %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97988" y="5631508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18 %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1" name="TextovéPole 30"/>
          <p:cNvSpPr txBox="1"/>
          <p:nvPr/>
        </p:nvSpPr>
        <p:spPr>
          <a:xfrm>
            <a:off x="515305" y="5980453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11 %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TextovéPole 32"/>
          <p:cNvSpPr txBox="1"/>
          <p:nvPr/>
        </p:nvSpPr>
        <p:spPr>
          <a:xfrm>
            <a:off x="8002863" y="2585686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66 %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TextovéPole 33"/>
          <p:cNvSpPr txBox="1"/>
          <p:nvPr/>
        </p:nvSpPr>
        <p:spPr>
          <a:xfrm>
            <a:off x="8002863" y="2915986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46 %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5" name="TextovéPole 34"/>
          <p:cNvSpPr txBox="1"/>
          <p:nvPr/>
        </p:nvSpPr>
        <p:spPr>
          <a:xfrm>
            <a:off x="8020180" y="3264931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59 %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6" name="TextovéPole 35"/>
          <p:cNvSpPr txBox="1"/>
          <p:nvPr/>
        </p:nvSpPr>
        <p:spPr>
          <a:xfrm>
            <a:off x="8020180" y="3595231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33 %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7" name="TextovéPole 36"/>
          <p:cNvSpPr txBox="1"/>
          <p:nvPr/>
        </p:nvSpPr>
        <p:spPr>
          <a:xfrm>
            <a:off x="8020180" y="3943447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37 %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8020180" y="4273747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18 %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9" name="TextovéPole 38"/>
          <p:cNvSpPr txBox="1"/>
          <p:nvPr/>
        </p:nvSpPr>
        <p:spPr>
          <a:xfrm>
            <a:off x="8037497" y="4622692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17 %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0" name="TextovéPole 39"/>
          <p:cNvSpPr txBox="1"/>
          <p:nvPr/>
        </p:nvSpPr>
        <p:spPr>
          <a:xfrm>
            <a:off x="8037497" y="4952992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30 %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" name="TextovéPole 40"/>
          <p:cNvSpPr txBox="1"/>
          <p:nvPr/>
        </p:nvSpPr>
        <p:spPr>
          <a:xfrm>
            <a:off x="8033307" y="5301937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10 %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2" name="TextovéPole 41"/>
          <p:cNvSpPr txBox="1"/>
          <p:nvPr/>
        </p:nvSpPr>
        <p:spPr>
          <a:xfrm>
            <a:off x="8018722" y="5632237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17 %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3" name="TextovéPole 42"/>
          <p:cNvSpPr txBox="1"/>
          <p:nvPr/>
        </p:nvSpPr>
        <p:spPr>
          <a:xfrm>
            <a:off x="8029842" y="5981182"/>
            <a:ext cx="616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b="1" dirty="0" smtClean="0">
                <a:solidFill>
                  <a:schemeClr val="accent3">
                    <a:lumMod val="50000"/>
                  </a:schemeClr>
                </a:solidFill>
              </a:rPr>
              <a:t>8 %</a:t>
            </a:r>
            <a:endParaRPr lang="cs-CZ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5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578F25"/>
                </a:solidFill>
                <a:latin typeface="Roboto Black"/>
                <a:ea typeface="+mj-ea"/>
                <a:cs typeface="Roboto Black"/>
              </a:defRPr>
            </a:lvl1pPr>
          </a:lstStyle>
          <a:p>
            <a:r>
              <a:rPr lang="cs-CZ" b="1" dirty="0" smtClean="0"/>
              <a:t>Jednorázový finanční příspěvek</a:t>
            </a:r>
            <a:endParaRPr lang="en-US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1465265" y="1610216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Jakou výši jednorázového příspěvku na dobročinnost považujete ještě za malý příspěvek</a:t>
            </a: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 algn="ctr">
              <a:spcAft>
                <a:spcPts val="600"/>
              </a:spcAft>
            </a:pPr>
            <a:endParaRPr lang="cs-CZ" sz="14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</a:t>
            </a: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akou </a:t>
            </a: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jednorázového příspěvku na dobročinnost považujete </a:t>
            </a: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už </a:t>
            </a: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 velký příspěvek?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59" y="1816458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12" y="1808254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552" y="3943610"/>
            <a:ext cx="19431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692" y="3941767"/>
            <a:ext cx="19431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ovéPole 50"/>
          <p:cNvSpPr txBox="1"/>
          <p:nvPr/>
        </p:nvSpPr>
        <p:spPr>
          <a:xfrm>
            <a:off x="1879552" y="5605851"/>
            <a:ext cx="194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n</a:t>
            </a:r>
            <a:r>
              <a:rPr lang="cs-CZ" sz="1600" b="1" dirty="0" smtClean="0">
                <a:solidFill>
                  <a:schemeClr val="bg1"/>
                </a:solidFill>
              </a:rPr>
              <a:t>ad 500 Kč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52" name="TextovéPole 51"/>
          <p:cNvSpPr txBox="1"/>
          <p:nvPr/>
        </p:nvSpPr>
        <p:spPr>
          <a:xfrm>
            <a:off x="5342277" y="5605851"/>
            <a:ext cx="1853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n</a:t>
            </a:r>
            <a:r>
              <a:rPr lang="cs-CZ" sz="1600" b="1" dirty="0" smtClean="0">
                <a:solidFill>
                  <a:schemeClr val="bg1"/>
                </a:solidFill>
              </a:rPr>
              <a:t>ad 20 €</a:t>
            </a:r>
            <a:endParaRPr lang="cs-CZ" sz="2400" b="1" dirty="0">
              <a:solidFill>
                <a:schemeClr val="bg1"/>
              </a:solidFill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755576" y="2933655"/>
            <a:ext cx="1141736" cy="1482105"/>
            <a:chOff x="2823026" y="3140968"/>
            <a:chExt cx="1141736" cy="1482105"/>
          </a:xfrm>
        </p:grpSpPr>
        <p:pic>
          <p:nvPicPr>
            <p:cNvPr id="4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026" y="3140968"/>
              <a:ext cx="1123976" cy="1482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ovéPole 52"/>
            <p:cNvSpPr txBox="1"/>
            <p:nvPr/>
          </p:nvSpPr>
          <p:spPr>
            <a:xfrm>
              <a:off x="2895033" y="3990194"/>
              <a:ext cx="10697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600" b="1" dirty="0" smtClean="0">
                  <a:solidFill>
                    <a:schemeClr val="bg1"/>
                  </a:solidFill>
                </a:rPr>
                <a:t>do 100 Kč</a:t>
              </a:r>
              <a:endParaRPr lang="cs-CZ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Skupina 6"/>
          <p:cNvGrpSpPr/>
          <p:nvPr/>
        </p:nvGrpSpPr>
        <p:grpSpPr>
          <a:xfrm>
            <a:off x="7130336" y="2933655"/>
            <a:ext cx="1199238" cy="1482105"/>
            <a:chOff x="7236296" y="3127125"/>
            <a:chExt cx="1199238" cy="1482105"/>
          </a:xfrm>
        </p:grpSpPr>
        <p:pic>
          <p:nvPicPr>
            <p:cNvPr id="5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1792" y="3127125"/>
              <a:ext cx="1123976" cy="1482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ovéPole 53"/>
            <p:cNvSpPr txBox="1"/>
            <p:nvPr/>
          </p:nvSpPr>
          <p:spPr>
            <a:xfrm>
              <a:off x="7236296" y="3952158"/>
              <a:ext cx="1199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600" b="1" dirty="0" smtClean="0">
                  <a:solidFill>
                    <a:schemeClr val="bg1"/>
                  </a:solidFill>
                </a:rPr>
                <a:t>do 5 €</a:t>
              </a:r>
              <a:endParaRPr lang="cs-CZ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7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578F25"/>
                </a:solidFill>
                <a:latin typeface="Roboto Black"/>
                <a:ea typeface="+mj-ea"/>
                <a:cs typeface="Roboto Black"/>
              </a:defRPr>
            </a:lvl1pPr>
          </a:lstStyle>
          <a:p>
            <a:r>
              <a:rPr lang="cs-CZ" b="1" dirty="0" smtClean="0"/>
              <a:t>Informace o způsobu využití daru</a:t>
            </a:r>
            <a:endParaRPr lang="en-US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1465265" y="1610216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Zajímáte se o to, jakým způsobem využívá peníze organizace, které jste </a:t>
            </a: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poskytl/a </a:t>
            </a: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peněžní dar?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59" y="1816458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12" y="1808254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ovéPole 50"/>
          <p:cNvSpPr txBox="1"/>
          <p:nvPr/>
        </p:nvSpPr>
        <p:spPr>
          <a:xfrm>
            <a:off x="1879552" y="5605851"/>
            <a:ext cx="194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n</a:t>
            </a:r>
            <a:r>
              <a:rPr lang="cs-CZ" sz="1600" b="1" dirty="0" smtClean="0">
                <a:solidFill>
                  <a:schemeClr val="bg1"/>
                </a:solidFill>
              </a:rPr>
              <a:t>ad 500 Kč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52" name="TextovéPole 51"/>
          <p:cNvSpPr txBox="1"/>
          <p:nvPr/>
        </p:nvSpPr>
        <p:spPr>
          <a:xfrm>
            <a:off x="5342277" y="5605851"/>
            <a:ext cx="1853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n</a:t>
            </a:r>
            <a:r>
              <a:rPr lang="cs-CZ" sz="1600" b="1" dirty="0" smtClean="0">
                <a:solidFill>
                  <a:schemeClr val="bg1"/>
                </a:solidFill>
              </a:rPr>
              <a:t>ad 20 €</a:t>
            </a:r>
            <a:endParaRPr lang="cs-CZ" sz="2400" b="1" dirty="0">
              <a:solidFill>
                <a:schemeClr val="bg1"/>
              </a:solidFill>
            </a:endParaRPr>
          </a:p>
        </p:txBody>
      </p:sp>
      <p:grpSp>
        <p:nvGrpSpPr>
          <p:cNvPr id="11" name="Skupina 10"/>
          <p:cNvGrpSpPr/>
          <p:nvPr/>
        </p:nvGrpSpPr>
        <p:grpSpPr>
          <a:xfrm>
            <a:off x="408554" y="2729594"/>
            <a:ext cx="3803406" cy="2541587"/>
            <a:chOff x="408554" y="3377666"/>
            <a:chExt cx="3803406" cy="2541587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679" y="3377666"/>
              <a:ext cx="2689225" cy="2541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" name="Skupina 7"/>
            <p:cNvGrpSpPr/>
            <p:nvPr/>
          </p:nvGrpSpPr>
          <p:grpSpPr>
            <a:xfrm>
              <a:off x="408554" y="3525794"/>
              <a:ext cx="3803406" cy="2186680"/>
              <a:chOff x="251520" y="3538592"/>
              <a:chExt cx="3803406" cy="2186680"/>
            </a:xfrm>
          </p:grpSpPr>
          <p:grpSp>
            <p:nvGrpSpPr>
              <p:cNvPr id="19" name="Skupina 18"/>
              <p:cNvGrpSpPr/>
              <p:nvPr/>
            </p:nvGrpSpPr>
            <p:grpSpPr>
              <a:xfrm>
                <a:off x="2494159" y="3732820"/>
                <a:ext cx="1560767" cy="541737"/>
                <a:chOff x="2411760" y="2158524"/>
                <a:chExt cx="1560767" cy="541737"/>
              </a:xfrm>
            </p:grpSpPr>
            <p:sp>
              <p:nvSpPr>
                <p:cNvPr id="20" name="TextovéPole 19"/>
                <p:cNvSpPr txBox="1"/>
                <p:nvPr/>
              </p:nvSpPr>
              <p:spPr>
                <a:xfrm>
                  <a:off x="3285159" y="2392484"/>
                  <a:ext cx="6873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43 %</a:t>
                  </a:r>
                  <a:endParaRPr lang="cs-CZ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1" name="TextovéPole 20"/>
                <p:cNvSpPr txBox="1"/>
                <p:nvPr/>
              </p:nvSpPr>
              <p:spPr>
                <a:xfrm>
                  <a:off x="2450720" y="2158524"/>
                  <a:ext cx="132758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Rozhodně ano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22" name="Přímá spojnice 21"/>
                <p:cNvCxnSpPr/>
                <p:nvPr/>
              </p:nvCxnSpPr>
              <p:spPr>
                <a:xfrm>
                  <a:off x="2411760" y="2420888"/>
                  <a:ext cx="1296144" cy="0"/>
                </a:xfrm>
                <a:prstGeom prst="line">
                  <a:avLst/>
                </a:prstGeom>
                <a:ln w="38100">
                  <a:solidFill>
                    <a:srgbClr val="77933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Skupina 22"/>
              <p:cNvGrpSpPr/>
              <p:nvPr/>
            </p:nvGrpSpPr>
            <p:grpSpPr>
              <a:xfrm>
                <a:off x="734461" y="5155821"/>
                <a:ext cx="1389663" cy="569451"/>
                <a:chOff x="2678281" y="2816982"/>
                <a:chExt cx="1389663" cy="569451"/>
              </a:xfrm>
            </p:grpSpPr>
            <p:sp>
              <p:nvSpPr>
                <p:cNvPr id="24" name="TextovéPole 23"/>
                <p:cNvSpPr txBox="1"/>
                <p:nvPr/>
              </p:nvSpPr>
              <p:spPr>
                <a:xfrm>
                  <a:off x="2689005" y="3078656"/>
                  <a:ext cx="6873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34 %</a:t>
                  </a:r>
                  <a:endParaRPr lang="cs-CZ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5" name="TextovéPole 24"/>
                <p:cNvSpPr txBox="1"/>
                <p:nvPr/>
              </p:nvSpPr>
              <p:spPr>
                <a:xfrm>
                  <a:off x="2678281" y="2816982"/>
                  <a:ext cx="136815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Spíše ano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26" name="Přímá spojnice 25"/>
                <p:cNvCxnSpPr/>
                <p:nvPr/>
              </p:nvCxnSpPr>
              <p:spPr>
                <a:xfrm>
                  <a:off x="2771800" y="3094360"/>
                  <a:ext cx="1296144" cy="0"/>
                </a:xfrm>
                <a:prstGeom prst="line">
                  <a:avLst/>
                </a:prstGeom>
                <a:ln w="38100">
                  <a:solidFill>
                    <a:srgbClr val="91AF53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Skupina 30"/>
              <p:cNvGrpSpPr/>
              <p:nvPr/>
            </p:nvGrpSpPr>
            <p:grpSpPr>
              <a:xfrm>
                <a:off x="251520" y="4215926"/>
                <a:ext cx="1399410" cy="550053"/>
                <a:chOff x="323841" y="3517494"/>
                <a:chExt cx="1399410" cy="550053"/>
              </a:xfrm>
            </p:grpSpPr>
            <p:sp>
              <p:nvSpPr>
                <p:cNvPr id="32" name="TextovéPole 31"/>
                <p:cNvSpPr txBox="1"/>
                <p:nvPr/>
              </p:nvSpPr>
              <p:spPr>
                <a:xfrm>
                  <a:off x="338386" y="3759770"/>
                  <a:ext cx="6873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22 %</a:t>
                  </a:r>
                  <a:endParaRPr lang="cs-CZ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3" name="TextovéPole 32"/>
                <p:cNvSpPr txBox="1"/>
                <p:nvPr/>
              </p:nvSpPr>
              <p:spPr>
                <a:xfrm>
                  <a:off x="323841" y="3517494"/>
                  <a:ext cx="115212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Spíše ne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34" name="Přímá spojnice 33"/>
                <p:cNvCxnSpPr/>
                <p:nvPr/>
              </p:nvCxnSpPr>
              <p:spPr>
                <a:xfrm>
                  <a:off x="427107" y="3785865"/>
                  <a:ext cx="1296144" cy="0"/>
                </a:xfrm>
                <a:prstGeom prst="line">
                  <a:avLst/>
                </a:prstGeom>
                <a:ln w="38100">
                  <a:solidFill>
                    <a:srgbClr val="AEC683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Skupina 34"/>
              <p:cNvGrpSpPr/>
              <p:nvPr/>
            </p:nvGrpSpPr>
            <p:grpSpPr>
              <a:xfrm>
                <a:off x="405252" y="3538592"/>
                <a:ext cx="1790694" cy="586283"/>
                <a:chOff x="-1940535" y="1232617"/>
                <a:chExt cx="1358622" cy="586283"/>
              </a:xfrm>
            </p:grpSpPr>
            <p:sp>
              <p:nvSpPr>
                <p:cNvPr id="36" name="TextovéPole 35"/>
                <p:cNvSpPr txBox="1"/>
                <p:nvPr/>
              </p:nvSpPr>
              <p:spPr>
                <a:xfrm>
                  <a:off x="-1940023" y="1480346"/>
                  <a:ext cx="6873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1</a:t>
                  </a:r>
                  <a:r>
                    <a:rPr lang="cs-CZ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%</a:t>
                  </a:r>
                  <a:endParaRPr lang="cs-CZ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7" name="TextovéPole 36"/>
                <p:cNvSpPr txBox="1"/>
                <p:nvPr/>
              </p:nvSpPr>
              <p:spPr>
                <a:xfrm>
                  <a:off x="-1940535" y="1232617"/>
                  <a:ext cx="8230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Rozhodně ne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38" name="Přímá spojnice 37"/>
                <p:cNvCxnSpPr/>
                <p:nvPr/>
              </p:nvCxnSpPr>
              <p:spPr>
                <a:xfrm>
                  <a:off x="-1878057" y="1506441"/>
                  <a:ext cx="1296144" cy="0"/>
                </a:xfrm>
                <a:prstGeom prst="line">
                  <a:avLst/>
                </a:prstGeom>
                <a:ln w="38100">
                  <a:solidFill>
                    <a:srgbClr val="CDDBB8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ovéPole 38"/>
              <p:cNvSpPr txBox="1"/>
              <p:nvPr/>
            </p:nvSpPr>
            <p:spPr>
              <a:xfrm>
                <a:off x="1886563" y="4448268"/>
                <a:ext cx="687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20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77 %</a:t>
                </a:r>
                <a:endParaRPr lang="cs-CZ" sz="3200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0" name="Skupina 9"/>
          <p:cNvGrpSpPr/>
          <p:nvPr/>
        </p:nvGrpSpPr>
        <p:grpSpPr>
          <a:xfrm>
            <a:off x="4801042" y="2753271"/>
            <a:ext cx="3803406" cy="2547937"/>
            <a:chOff x="4801042" y="3377666"/>
            <a:chExt cx="3803406" cy="2547937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377666"/>
              <a:ext cx="2682875" cy="2547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" name="Skupina 8"/>
            <p:cNvGrpSpPr/>
            <p:nvPr/>
          </p:nvGrpSpPr>
          <p:grpSpPr>
            <a:xfrm>
              <a:off x="4801042" y="3532910"/>
              <a:ext cx="3803406" cy="2155507"/>
              <a:chOff x="4746460" y="3532910"/>
              <a:chExt cx="3803406" cy="2155507"/>
            </a:xfrm>
          </p:grpSpPr>
          <p:grpSp>
            <p:nvGrpSpPr>
              <p:cNvPr id="40" name="Skupina 39"/>
              <p:cNvGrpSpPr/>
              <p:nvPr/>
            </p:nvGrpSpPr>
            <p:grpSpPr>
              <a:xfrm>
                <a:off x="6989099" y="3695965"/>
                <a:ext cx="1560767" cy="541737"/>
                <a:chOff x="2411760" y="2158524"/>
                <a:chExt cx="1560767" cy="541737"/>
              </a:xfrm>
            </p:grpSpPr>
            <p:sp>
              <p:nvSpPr>
                <p:cNvPr id="41" name="TextovéPole 40"/>
                <p:cNvSpPr txBox="1"/>
                <p:nvPr/>
              </p:nvSpPr>
              <p:spPr>
                <a:xfrm>
                  <a:off x="3285159" y="2392484"/>
                  <a:ext cx="6873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43 %</a:t>
                  </a:r>
                  <a:endParaRPr lang="cs-CZ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2" name="TextovéPole 41"/>
                <p:cNvSpPr txBox="1"/>
                <p:nvPr/>
              </p:nvSpPr>
              <p:spPr>
                <a:xfrm>
                  <a:off x="2450720" y="2158524"/>
                  <a:ext cx="132758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Rozhodně ano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43" name="Přímá spojnice 42"/>
                <p:cNvCxnSpPr/>
                <p:nvPr/>
              </p:nvCxnSpPr>
              <p:spPr>
                <a:xfrm>
                  <a:off x="2411760" y="2420888"/>
                  <a:ext cx="1296144" cy="0"/>
                </a:xfrm>
                <a:prstGeom prst="line">
                  <a:avLst/>
                </a:prstGeom>
                <a:ln w="38100">
                  <a:solidFill>
                    <a:srgbClr val="3C649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Skupina 43"/>
              <p:cNvGrpSpPr/>
              <p:nvPr/>
            </p:nvGrpSpPr>
            <p:grpSpPr>
              <a:xfrm>
                <a:off x="5229401" y="5118966"/>
                <a:ext cx="1389663" cy="569451"/>
                <a:chOff x="2678281" y="2816982"/>
                <a:chExt cx="1389663" cy="569451"/>
              </a:xfrm>
            </p:grpSpPr>
            <p:sp>
              <p:nvSpPr>
                <p:cNvPr id="45" name="TextovéPole 44"/>
                <p:cNvSpPr txBox="1"/>
                <p:nvPr/>
              </p:nvSpPr>
              <p:spPr>
                <a:xfrm>
                  <a:off x="2689005" y="3078656"/>
                  <a:ext cx="6873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33 %</a:t>
                  </a:r>
                  <a:endParaRPr lang="cs-CZ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6" name="TextovéPole 45"/>
                <p:cNvSpPr txBox="1"/>
                <p:nvPr/>
              </p:nvSpPr>
              <p:spPr>
                <a:xfrm>
                  <a:off x="2678281" y="2816982"/>
                  <a:ext cx="136815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Spíše ano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47" name="Přímá spojnice 46"/>
                <p:cNvCxnSpPr/>
                <p:nvPr/>
              </p:nvCxnSpPr>
              <p:spPr>
                <a:xfrm>
                  <a:off x="2771800" y="3094360"/>
                  <a:ext cx="1296144" cy="0"/>
                </a:xfrm>
                <a:prstGeom prst="line">
                  <a:avLst/>
                </a:prstGeom>
                <a:ln w="38100">
                  <a:solidFill>
                    <a:srgbClr val="4978B1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Skupina 54"/>
              <p:cNvGrpSpPr/>
              <p:nvPr/>
            </p:nvGrpSpPr>
            <p:grpSpPr>
              <a:xfrm>
                <a:off x="4746460" y="4179071"/>
                <a:ext cx="1399410" cy="550053"/>
                <a:chOff x="323841" y="3517494"/>
                <a:chExt cx="1399410" cy="550053"/>
              </a:xfrm>
            </p:grpSpPr>
            <p:sp>
              <p:nvSpPr>
                <p:cNvPr id="56" name="TextovéPole 55"/>
                <p:cNvSpPr txBox="1"/>
                <p:nvPr/>
              </p:nvSpPr>
              <p:spPr>
                <a:xfrm>
                  <a:off x="338386" y="3759770"/>
                  <a:ext cx="6873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21 %</a:t>
                  </a:r>
                  <a:endParaRPr lang="cs-CZ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7" name="TextovéPole 56"/>
                <p:cNvSpPr txBox="1"/>
                <p:nvPr/>
              </p:nvSpPr>
              <p:spPr>
                <a:xfrm>
                  <a:off x="323841" y="3517494"/>
                  <a:ext cx="115212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Spíše ne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58" name="Přímá spojnice 57"/>
                <p:cNvCxnSpPr/>
                <p:nvPr/>
              </p:nvCxnSpPr>
              <p:spPr>
                <a:xfrm>
                  <a:off x="427107" y="3785865"/>
                  <a:ext cx="1296144" cy="0"/>
                </a:xfrm>
                <a:prstGeom prst="line">
                  <a:avLst/>
                </a:prstGeom>
                <a:ln w="38100">
                  <a:solidFill>
                    <a:srgbClr val="7E9BC8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Skupina 58"/>
              <p:cNvGrpSpPr/>
              <p:nvPr/>
            </p:nvGrpSpPr>
            <p:grpSpPr>
              <a:xfrm>
                <a:off x="5104689" y="3532910"/>
                <a:ext cx="1544633" cy="586283"/>
                <a:chOff x="-1940535" y="1232617"/>
                <a:chExt cx="1334970" cy="586283"/>
              </a:xfrm>
            </p:grpSpPr>
            <p:sp>
              <p:nvSpPr>
                <p:cNvPr id="60" name="TextovéPole 59"/>
                <p:cNvSpPr txBox="1"/>
                <p:nvPr/>
              </p:nvSpPr>
              <p:spPr>
                <a:xfrm>
                  <a:off x="-1940023" y="1480346"/>
                  <a:ext cx="6873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3</a:t>
                  </a:r>
                  <a:r>
                    <a:rPr lang="cs-CZ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%</a:t>
                  </a:r>
                  <a:endParaRPr lang="cs-CZ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1" name="TextovéPole 60"/>
                <p:cNvSpPr txBox="1"/>
                <p:nvPr/>
              </p:nvSpPr>
              <p:spPr>
                <a:xfrm>
                  <a:off x="-1940535" y="1232617"/>
                  <a:ext cx="8230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Rozhodně ne</a:t>
                  </a:r>
                  <a:endParaRPr lang="cs-CZ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62" name="Přímá spojnice 61"/>
                <p:cNvCxnSpPr/>
                <p:nvPr/>
              </p:nvCxnSpPr>
              <p:spPr>
                <a:xfrm>
                  <a:off x="-1901709" y="1506441"/>
                  <a:ext cx="1296144" cy="0"/>
                </a:xfrm>
                <a:prstGeom prst="line">
                  <a:avLst/>
                </a:prstGeom>
                <a:ln w="38100">
                  <a:solidFill>
                    <a:srgbClr val="B6C3DC">
                      <a:alpha val="80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TextovéPole 62"/>
              <p:cNvSpPr txBox="1"/>
              <p:nvPr/>
            </p:nvSpPr>
            <p:spPr>
              <a:xfrm>
                <a:off x="6388753" y="4421804"/>
                <a:ext cx="687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20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76 %</a:t>
                </a:r>
                <a:endParaRPr lang="cs-CZ" sz="3200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64" name="TextovéPole 63"/>
          <p:cNvSpPr txBox="1"/>
          <p:nvPr/>
        </p:nvSpPr>
        <p:spPr>
          <a:xfrm>
            <a:off x="539552" y="5826750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77 % Čechů a 76 % Slováků </a:t>
            </a:r>
            <a:r>
              <a:rPr lang="cs-CZ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 zajímá o informace</a:t>
            </a:r>
            <a:r>
              <a:rPr lang="cs-CZ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jakým způsobem byl využit jejich dar.</a:t>
            </a:r>
          </a:p>
        </p:txBody>
      </p:sp>
    </p:spTree>
    <p:extLst>
      <p:ext uri="{BB962C8B-B14F-4D97-AF65-F5344CB8AC3E}">
        <p14:creationId xmlns:p14="http://schemas.microsoft.com/office/powerpoint/2010/main" val="20154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578F25"/>
                </a:solidFill>
                <a:latin typeface="Roboto Black"/>
                <a:ea typeface="+mj-ea"/>
                <a:cs typeface="Roboto Black"/>
              </a:defRPr>
            </a:lvl1pPr>
          </a:lstStyle>
          <a:p>
            <a:r>
              <a:rPr lang="cs-CZ" b="1" dirty="0" smtClean="0"/>
              <a:t>Ochota věnovat svůj čas</a:t>
            </a:r>
            <a:endParaRPr lang="en-US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1465265" y="1394192"/>
            <a:ext cx="6048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Byl/a byste ochoten/ochotna věnovat každý měsíc část svého volného času ve prospěch nějakého veřejně prospěšného projektu</a:t>
            </a: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cs-CZ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59" y="1816458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12" y="1808254"/>
            <a:ext cx="423386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ovéPole 50"/>
          <p:cNvSpPr txBox="1"/>
          <p:nvPr/>
        </p:nvSpPr>
        <p:spPr>
          <a:xfrm>
            <a:off x="1879552" y="5605851"/>
            <a:ext cx="194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bg1"/>
                </a:solidFill>
              </a:rPr>
              <a:t>n</a:t>
            </a:r>
            <a:r>
              <a:rPr lang="cs-CZ" sz="1600" b="1" dirty="0" smtClean="0">
                <a:solidFill>
                  <a:schemeClr val="bg1"/>
                </a:solidFill>
              </a:rPr>
              <a:t>ad 500 Kč</a:t>
            </a:r>
            <a:endParaRPr lang="cs-CZ" sz="2400" b="1" dirty="0">
              <a:solidFill>
                <a:schemeClr val="bg1"/>
              </a:solidFill>
            </a:endParaRPr>
          </a:p>
        </p:txBody>
      </p:sp>
      <p:grpSp>
        <p:nvGrpSpPr>
          <p:cNvPr id="13" name="Skupina 12"/>
          <p:cNvGrpSpPr/>
          <p:nvPr/>
        </p:nvGrpSpPr>
        <p:grpSpPr>
          <a:xfrm>
            <a:off x="1114345" y="2349080"/>
            <a:ext cx="2881591" cy="1800000"/>
            <a:chOff x="941062" y="3078809"/>
            <a:chExt cx="2881591" cy="180000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922" y="3078809"/>
              <a:ext cx="1904564" cy="18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4" name="Skupina 53"/>
            <p:cNvGrpSpPr/>
            <p:nvPr/>
          </p:nvGrpSpPr>
          <p:grpSpPr>
            <a:xfrm>
              <a:off x="2411761" y="3144687"/>
              <a:ext cx="1410892" cy="541737"/>
              <a:chOff x="2411760" y="2158524"/>
              <a:chExt cx="1560767" cy="541737"/>
            </a:xfrm>
          </p:grpSpPr>
          <p:sp>
            <p:nvSpPr>
              <p:cNvPr id="78" name="TextovéPole 77"/>
              <p:cNvSpPr txBox="1"/>
              <p:nvPr/>
            </p:nvSpPr>
            <p:spPr>
              <a:xfrm>
                <a:off x="3285159" y="2392484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9 %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9" name="TextovéPole 78"/>
              <p:cNvSpPr txBox="1"/>
              <p:nvPr/>
            </p:nvSpPr>
            <p:spPr>
              <a:xfrm>
                <a:off x="2450720" y="2158524"/>
                <a:ext cx="132758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Rozhodně ano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80" name="Přímá spojnice 79"/>
              <p:cNvCxnSpPr/>
              <p:nvPr/>
            </p:nvCxnSpPr>
            <p:spPr>
              <a:xfrm>
                <a:off x="2411760" y="2420888"/>
                <a:ext cx="1296144" cy="0"/>
              </a:xfrm>
              <a:prstGeom prst="line">
                <a:avLst/>
              </a:prstGeom>
              <a:ln w="38100">
                <a:solidFill>
                  <a:srgbClr val="7793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Skupina 64"/>
            <p:cNvGrpSpPr/>
            <p:nvPr/>
          </p:nvGrpSpPr>
          <p:grpSpPr>
            <a:xfrm>
              <a:off x="2310715" y="4207892"/>
              <a:ext cx="1253173" cy="559060"/>
              <a:chOff x="2771800" y="2837764"/>
              <a:chExt cx="1376407" cy="559060"/>
            </a:xfrm>
          </p:grpSpPr>
          <p:sp>
            <p:nvSpPr>
              <p:cNvPr id="75" name="TextovéPole 74"/>
              <p:cNvSpPr txBox="1"/>
              <p:nvPr/>
            </p:nvSpPr>
            <p:spPr>
              <a:xfrm>
                <a:off x="3460839" y="3089047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50 %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TextovéPole 75"/>
              <p:cNvSpPr txBox="1"/>
              <p:nvPr/>
            </p:nvSpPr>
            <p:spPr>
              <a:xfrm>
                <a:off x="2771800" y="2837764"/>
                <a:ext cx="13681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Spíše ano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77" name="Přímá spojnice 76"/>
              <p:cNvCxnSpPr/>
              <p:nvPr/>
            </p:nvCxnSpPr>
            <p:spPr>
              <a:xfrm>
                <a:off x="2771800" y="3094360"/>
                <a:ext cx="1296144" cy="0"/>
              </a:xfrm>
              <a:prstGeom prst="line">
                <a:avLst/>
              </a:prstGeom>
              <a:ln w="38100">
                <a:solidFill>
                  <a:srgbClr val="91AF53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Skupina 65"/>
            <p:cNvGrpSpPr/>
            <p:nvPr/>
          </p:nvGrpSpPr>
          <p:grpSpPr>
            <a:xfrm>
              <a:off x="944978" y="3932865"/>
              <a:ext cx="902312" cy="550053"/>
              <a:chOff x="323841" y="3517494"/>
              <a:chExt cx="1399410" cy="550053"/>
            </a:xfrm>
          </p:grpSpPr>
          <p:sp>
            <p:nvSpPr>
              <p:cNvPr id="72" name="TextovéPole 71"/>
              <p:cNvSpPr txBox="1"/>
              <p:nvPr/>
            </p:nvSpPr>
            <p:spPr>
              <a:xfrm>
                <a:off x="338385" y="3759770"/>
                <a:ext cx="8590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35 %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3" name="TextovéPole 72"/>
              <p:cNvSpPr txBox="1"/>
              <p:nvPr/>
            </p:nvSpPr>
            <p:spPr>
              <a:xfrm>
                <a:off x="323841" y="3517494"/>
                <a:ext cx="11521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Spíše ne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74" name="Přímá spojnice 73"/>
              <p:cNvCxnSpPr/>
              <p:nvPr/>
            </p:nvCxnSpPr>
            <p:spPr>
              <a:xfrm>
                <a:off x="427107" y="3785865"/>
                <a:ext cx="1296144" cy="0"/>
              </a:xfrm>
              <a:prstGeom prst="line">
                <a:avLst/>
              </a:prstGeom>
              <a:ln w="38100">
                <a:solidFill>
                  <a:srgbClr val="AEC683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Skupina 66"/>
            <p:cNvGrpSpPr/>
            <p:nvPr/>
          </p:nvGrpSpPr>
          <p:grpSpPr>
            <a:xfrm>
              <a:off x="941062" y="3130749"/>
              <a:ext cx="1338479" cy="586283"/>
              <a:chOff x="-1940536" y="1232617"/>
              <a:chExt cx="1358623" cy="586283"/>
            </a:xfrm>
          </p:grpSpPr>
          <p:sp>
            <p:nvSpPr>
              <p:cNvPr id="69" name="TextovéPole 68"/>
              <p:cNvSpPr txBox="1"/>
              <p:nvPr/>
            </p:nvSpPr>
            <p:spPr>
              <a:xfrm>
                <a:off x="-1940023" y="1480346"/>
                <a:ext cx="6873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6</a:t>
                </a:r>
                <a:r>
                  <a:rPr lang="cs-CZ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%</a:t>
                </a:r>
                <a:endParaRPr lang="cs-CZ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0" name="TextovéPole 69"/>
              <p:cNvSpPr txBox="1"/>
              <p:nvPr/>
            </p:nvSpPr>
            <p:spPr>
              <a:xfrm>
                <a:off x="-1940536" y="1232617"/>
                <a:ext cx="108748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Rozhodně ne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71" name="Přímá spojnice 70"/>
              <p:cNvCxnSpPr/>
              <p:nvPr/>
            </p:nvCxnSpPr>
            <p:spPr>
              <a:xfrm>
                <a:off x="-1878057" y="1506441"/>
                <a:ext cx="1296144" cy="0"/>
              </a:xfrm>
              <a:prstGeom prst="line">
                <a:avLst/>
              </a:prstGeom>
              <a:ln w="38100">
                <a:solidFill>
                  <a:srgbClr val="CDDBB8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TextovéPole 67"/>
            <p:cNvSpPr txBox="1"/>
            <p:nvPr/>
          </p:nvSpPr>
          <p:spPr>
            <a:xfrm>
              <a:off x="2022815" y="3766616"/>
              <a:ext cx="687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dirty="0" smtClean="0">
                  <a:solidFill>
                    <a:schemeClr val="accent3">
                      <a:lumMod val="50000"/>
                    </a:schemeClr>
                  </a:solidFill>
                </a:rPr>
                <a:t>59 %</a:t>
              </a:r>
              <a:endParaRPr lang="cs-CZ" sz="28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5106411" y="2331944"/>
            <a:ext cx="2760574" cy="1800000"/>
            <a:chOff x="5106411" y="3051282"/>
            <a:chExt cx="2760574" cy="1800000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7756" y="3051282"/>
              <a:ext cx="1904564" cy="18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2" name="Skupina 81"/>
            <p:cNvGrpSpPr/>
            <p:nvPr/>
          </p:nvGrpSpPr>
          <p:grpSpPr>
            <a:xfrm>
              <a:off x="6570841" y="3121302"/>
              <a:ext cx="1296144" cy="541737"/>
              <a:chOff x="2411760" y="2158524"/>
              <a:chExt cx="1560767" cy="541737"/>
            </a:xfrm>
          </p:grpSpPr>
          <p:sp>
            <p:nvSpPr>
              <p:cNvPr id="96" name="TextovéPole 95"/>
              <p:cNvSpPr txBox="1"/>
              <p:nvPr/>
            </p:nvSpPr>
            <p:spPr>
              <a:xfrm>
                <a:off x="3285159" y="2392484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7" name="TextovéPole 96"/>
              <p:cNvSpPr txBox="1"/>
              <p:nvPr/>
            </p:nvSpPr>
            <p:spPr>
              <a:xfrm>
                <a:off x="2450720" y="2158524"/>
                <a:ext cx="132758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Rozhodně ano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98" name="Přímá spojnice 97"/>
              <p:cNvCxnSpPr/>
              <p:nvPr/>
            </p:nvCxnSpPr>
            <p:spPr>
              <a:xfrm>
                <a:off x="2411760" y="2420888"/>
                <a:ext cx="1296144" cy="0"/>
              </a:xfrm>
              <a:prstGeom prst="line">
                <a:avLst/>
              </a:prstGeom>
              <a:ln w="38100">
                <a:solidFill>
                  <a:srgbClr val="3C64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Skupina 82"/>
            <p:cNvGrpSpPr/>
            <p:nvPr/>
          </p:nvGrpSpPr>
          <p:grpSpPr>
            <a:xfrm>
              <a:off x="6737073" y="3994713"/>
              <a:ext cx="1129912" cy="569451"/>
              <a:chOff x="2771800" y="2816982"/>
              <a:chExt cx="1387809" cy="569451"/>
            </a:xfrm>
          </p:grpSpPr>
          <p:sp>
            <p:nvSpPr>
              <p:cNvPr id="93" name="TextovéPole 92"/>
              <p:cNvSpPr txBox="1"/>
              <p:nvPr/>
            </p:nvSpPr>
            <p:spPr>
              <a:xfrm>
                <a:off x="3472241" y="3078656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38 %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4" name="TextovéPole 93"/>
              <p:cNvSpPr txBox="1"/>
              <p:nvPr/>
            </p:nvSpPr>
            <p:spPr>
              <a:xfrm>
                <a:off x="2791457" y="2816982"/>
                <a:ext cx="13681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Spíše ano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95" name="Přímá spojnice 94"/>
              <p:cNvCxnSpPr/>
              <p:nvPr/>
            </p:nvCxnSpPr>
            <p:spPr>
              <a:xfrm>
                <a:off x="2771800" y="3094360"/>
                <a:ext cx="1296144" cy="0"/>
              </a:xfrm>
              <a:prstGeom prst="line">
                <a:avLst/>
              </a:prstGeom>
              <a:ln w="38100">
                <a:solidFill>
                  <a:srgbClr val="4978B1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Skupina 83"/>
            <p:cNvGrpSpPr/>
            <p:nvPr/>
          </p:nvGrpSpPr>
          <p:grpSpPr>
            <a:xfrm>
              <a:off x="5114726" y="3962000"/>
              <a:ext cx="1154143" cy="550053"/>
              <a:chOff x="323841" y="3517494"/>
              <a:chExt cx="1399410" cy="550053"/>
            </a:xfrm>
          </p:grpSpPr>
          <p:sp>
            <p:nvSpPr>
              <p:cNvPr id="90" name="TextovéPole 89"/>
              <p:cNvSpPr txBox="1"/>
              <p:nvPr/>
            </p:nvSpPr>
            <p:spPr>
              <a:xfrm>
                <a:off x="338386" y="3759770"/>
                <a:ext cx="6873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43 %</a:t>
                </a:r>
                <a:endParaRPr lang="cs-CZ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1" name="TextovéPole 90"/>
              <p:cNvSpPr txBox="1"/>
              <p:nvPr/>
            </p:nvSpPr>
            <p:spPr>
              <a:xfrm>
                <a:off x="323841" y="3517494"/>
                <a:ext cx="11521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Spíše ne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92" name="Přímá spojnice 91"/>
              <p:cNvCxnSpPr/>
              <p:nvPr/>
            </p:nvCxnSpPr>
            <p:spPr>
              <a:xfrm>
                <a:off x="427107" y="3785865"/>
                <a:ext cx="1296144" cy="0"/>
              </a:xfrm>
              <a:prstGeom prst="line">
                <a:avLst/>
              </a:prstGeom>
              <a:ln w="38100">
                <a:solidFill>
                  <a:srgbClr val="7E9BC8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Skupina 84"/>
            <p:cNvGrpSpPr/>
            <p:nvPr/>
          </p:nvGrpSpPr>
          <p:grpSpPr>
            <a:xfrm>
              <a:off x="5106411" y="3144687"/>
              <a:ext cx="1235434" cy="586283"/>
              <a:chOff x="-1940536" y="1232617"/>
              <a:chExt cx="1334971" cy="586283"/>
            </a:xfrm>
          </p:grpSpPr>
          <p:sp>
            <p:nvSpPr>
              <p:cNvPr id="87" name="TextovéPole 86"/>
              <p:cNvSpPr txBox="1"/>
              <p:nvPr/>
            </p:nvSpPr>
            <p:spPr>
              <a:xfrm>
                <a:off x="-1940023" y="1480346"/>
                <a:ext cx="9014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11</a:t>
                </a:r>
                <a:r>
                  <a:rPr lang="cs-CZ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%</a:t>
                </a:r>
                <a:endParaRPr lang="cs-CZ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8" name="TextovéPole 87"/>
              <p:cNvSpPr txBox="1"/>
              <p:nvPr/>
            </p:nvSpPr>
            <p:spPr>
              <a:xfrm>
                <a:off x="-1940536" y="1232617"/>
                <a:ext cx="111459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1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Rozhodně ne</a:t>
                </a:r>
                <a:endParaRPr lang="cs-CZ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89" name="Přímá spojnice 88"/>
              <p:cNvCxnSpPr/>
              <p:nvPr/>
            </p:nvCxnSpPr>
            <p:spPr>
              <a:xfrm>
                <a:off x="-1901709" y="1506441"/>
                <a:ext cx="1296144" cy="0"/>
              </a:xfrm>
              <a:prstGeom prst="line">
                <a:avLst/>
              </a:prstGeom>
              <a:ln w="38100">
                <a:solidFill>
                  <a:srgbClr val="B6C3DC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TextovéPole 85"/>
            <p:cNvSpPr txBox="1"/>
            <p:nvPr/>
          </p:nvSpPr>
          <p:spPr>
            <a:xfrm>
              <a:off x="6173458" y="3732168"/>
              <a:ext cx="6873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b="1" dirty="0" smtClean="0">
                  <a:solidFill>
                    <a:schemeClr val="accent3">
                      <a:lumMod val="50000"/>
                    </a:schemeClr>
                  </a:solidFill>
                </a:rPr>
                <a:t>45 %</a:t>
              </a:r>
              <a:endParaRPr lang="cs-CZ" sz="32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Skupina 6"/>
          <p:cNvGrpSpPr/>
          <p:nvPr/>
        </p:nvGrpSpPr>
        <p:grpSpPr>
          <a:xfrm>
            <a:off x="3572321" y="4990909"/>
            <a:ext cx="1941304" cy="1596052"/>
            <a:chOff x="3572321" y="4990909"/>
            <a:chExt cx="1941304" cy="1596052"/>
          </a:xfrm>
        </p:grpSpPr>
        <p:sp>
          <p:nvSpPr>
            <p:cNvPr id="99" name="TextovéPole 98"/>
            <p:cNvSpPr txBox="1"/>
            <p:nvPr/>
          </p:nvSpPr>
          <p:spPr>
            <a:xfrm>
              <a:off x="3573050" y="4990909"/>
              <a:ext cx="1940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Méně než 2 hodiny</a:t>
              </a:r>
            </a:p>
          </p:txBody>
        </p:sp>
        <p:sp>
          <p:nvSpPr>
            <p:cNvPr id="100" name="TextovéPole 99"/>
            <p:cNvSpPr txBox="1"/>
            <p:nvPr/>
          </p:nvSpPr>
          <p:spPr>
            <a:xfrm>
              <a:off x="3572321" y="5261744"/>
              <a:ext cx="1940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3 - 5 </a:t>
              </a:r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hodin</a:t>
              </a:r>
            </a:p>
          </p:txBody>
        </p:sp>
        <p:sp>
          <p:nvSpPr>
            <p:cNvPr id="101" name="TextovéPole 100"/>
            <p:cNvSpPr txBox="1"/>
            <p:nvPr/>
          </p:nvSpPr>
          <p:spPr>
            <a:xfrm>
              <a:off x="3573050" y="5537258"/>
              <a:ext cx="1940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6 - 10 </a:t>
              </a:r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hodin</a:t>
              </a:r>
            </a:p>
          </p:txBody>
        </p:sp>
        <p:sp>
          <p:nvSpPr>
            <p:cNvPr id="102" name="TextovéPole 101"/>
            <p:cNvSpPr txBox="1"/>
            <p:nvPr/>
          </p:nvSpPr>
          <p:spPr>
            <a:xfrm>
              <a:off x="3572321" y="5795515"/>
              <a:ext cx="1940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11 - 15 </a:t>
              </a:r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hodin</a:t>
              </a:r>
            </a:p>
          </p:txBody>
        </p:sp>
        <p:sp>
          <p:nvSpPr>
            <p:cNvPr id="103" name="TextovéPole 102"/>
            <p:cNvSpPr txBox="1"/>
            <p:nvPr/>
          </p:nvSpPr>
          <p:spPr>
            <a:xfrm>
              <a:off x="3572321" y="6054561"/>
              <a:ext cx="1940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16 - 20 </a:t>
              </a:r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hodin</a:t>
              </a:r>
            </a:p>
          </p:txBody>
        </p:sp>
        <p:sp>
          <p:nvSpPr>
            <p:cNvPr id="104" name="TextovéPole 103"/>
            <p:cNvSpPr txBox="1"/>
            <p:nvPr/>
          </p:nvSpPr>
          <p:spPr>
            <a:xfrm>
              <a:off x="3573050" y="6309962"/>
              <a:ext cx="1940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21 a </a:t>
              </a:r>
              <a:r>
                <a:rPr lang="cs-CZ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více </a:t>
              </a:r>
              <a:r>
                <a:rPr lang="cs-CZ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hodin</a:t>
              </a:r>
            </a:p>
          </p:txBody>
        </p:sp>
      </p:grpSp>
      <p:grpSp>
        <p:nvGrpSpPr>
          <p:cNvPr id="6" name="Skupina 5"/>
          <p:cNvGrpSpPr/>
          <p:nvPr/>
        </p:nvGrpSpPr>
        <p:grpSpPr>
          <a:xfrm>
            <a:off x="621951" y="4983040"/>
            <a:ext cx="3045910" cy="1624703"/>
            <a:chOff x="621951" y="4983040"/>
            <a:chExt cx="3045910" cy="1624703"/>
          </a:xfrm>
        </p:grpSpPr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024" y="4998137"/>
              <a:ext cx="3017837" cy="15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6" name="TextovéPole 105"/>
            <p:cNvSpPr txBox="1"/>
            <p:nvPr/>
          </p:nvSpPr>
          <p:spPr>
            <a:xfrm>
              <a:off x="621951" y="4983040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10 %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7" name="TextovéPole 106"/>
            <p:cNvSpPr txBox="1"/>
            <p:nvPr/>
          </p:nvSpPr>
          <p:spPr>
            <a:xfrm>
              <a:off x="621951" y="5239899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44 %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8" name="TextovéPole 107"/>
            <p:cNvSpPr txBox="1"/>
            <p:nvPr/>
          </p:nvSpPr>
          <p:spPr>
            <a:xfrm>
              <a:off x="621951" y="5506841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30 %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9" name="TextovéPole 108"/>
            <p:cNvSpPr txBox="1"/>
            <p:nvPr/>
          </p:nvSpPr>
          <p:spPr>
            <a:xfrm>
              <a:off x="621951" y="5763700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6 %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0" name="TextovéPole 109"/>
            <p:cNvSpPr txBox="1"/>
            <p:nvPr/>
          </p:nvSpPr>
          <p:spPr>
            <a:xfrm>
              <a:off x="621951" y="6043107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6 %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1" name="TextovéPole 110"/>
            <p:cNvSpPr txBox="1"/>
            <p:nvPr/>
          </p:nvSpPr>
          <p:spPr>
            <a:xfrm>
              <a:off x="621951" y="6299966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5 %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5420076" y="4972341"/>
            <a:ext cx="3035300" cy="1624703"/>
            <a:chOff x="5420076" y="4972341"/>
            <a:chExt cx="3035300" cy="1624703"/>
          </a:xfrm>
        </p:grpSpPr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0076" y="4998137"/>
              <a:ext cx="3035300" cy="157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" name="TextovéPole 111"/>
            <p:cNvSpPr txBox="1"/>
            <p:nvPr/>
          </p:nvSpPr>
          <p:spPr>
            <a:xfrm>
              <a:off x="7793957" y="4972341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20 %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3" name="TextovéPole 112"/>
            <p:cNvSpPr txBox="1"/>
            <p:nvPr/>
          </p:nvSpPr>
          <p:spPr>
            <a:xfrm>
              <a:off x="7793957" y="5229200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47 %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4" name="TextovéPole 113"/>
            <p:cNvSpPr txBox="1"/>
            <p:nvPr/>
          </p:nvSpPr>
          <p:spPr>
            <a:xfrm>
              <a:off x="7793957" y="5496142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22 %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5" name="TextovéPole 114"/>
            <p:cNvSpPr txBox="1"/>
            <p:nvPr/>
          </p:nvSpPr>
          <p:spPr>
            <a:xfrm>
              <a:off x="7793957" y="5753001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4 %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6" name="TextovéPole 115"/>
            <p:cNvSpPr txBox="1"/>
            <p:nvPr/>
          </p:nvSpPr>
          <p:spPr>
            <a:xfrm>
              <a:off x="7793957" y="6032408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3 %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7" name="TextovéPole 116"/>
            <p:cNvSpPr txBox="1"/>
            <p:nvPr/>
          </p:nvSpPr>
          <p:spPr>
            <a:xfrm>
              <a:off x="7793957" y="6289267"/>
              <a:ext cx="616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4 %</a:t>
              </a:r>
              <a:endParaRPr lang="cs-CZ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18" name="TextovéPole 117"/>
          <p:cNvSpPr txBox="1"/>
          <p:nvPr/>
        </p:nvSpPr>
        <p:spPr>
          <a:xfrm>
            <a:off x="1464536" y="4333931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Kolik </a:t>
            </a: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času byste byl/a </a:t>
            </a:r>
            <a:r>
              <a:rPr lang="cs-CZ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ochoten/ochotna </a:t>
            </a:r>
            <a:r>
              <a:rPr lang="cs-CZ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věnovat měsíčně Vámi vybranému dobročinnému projektu?</a:t>
            </a:r>
          </a:p>
        </p:txBody>
      </p:sp>
    </p:spTree>
    <p:extLst>
      <p:ext uri="{BB962C8B-B14F-4D97-AF65-F5344CB8AC3E}">
        <p14:creationId xmlns:p14="http://schemas.microsoft.com/office/powerpoint/2010/main" val="385342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92696" y="548680"/>
            <a:ext cx="7558608" cy="1152128"/>
          </a:xfrm>
        </p:spPr>
        <p:txBody>
          <a:bodyPr>
            <a:normAutofit/>
          </a:bodyPr>
          <a:lstStyle/>
          <a:p>
            <a:r>
              <a:rPr lang="cs-CZ" dirty="0" smtClean="0"/>
              <a:t>Online prostředí</a:t>
            </a:r>
            <a:endParaRPr lang="en-US" dirty="0"/>
          </a:p>
        </p:txBody>
      </p:sp>
      <p:pic>
        <p:nvPicPr>
          <p:cNvPr id="3" name="Picture 2" descr="vyzkumne-komun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552" y="2182552"/>
            <a:ext cx="2492896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300" b="1" dirty="0" smtClean="0"/>
              <a:t>Kde získat validní informace v online prostředí?</a:t>
            </a:r>
            <a:endParaRPr lang="en-US" sz="3300" b="1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56791"/>
            <a:ext cx="8229600" cy="453650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Online panel 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skupina respondentů připravená účastnit se kvantitativních online výzkumů</a:t>
            </a: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Komunita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- (též MROC – Market </a:t>
            </a:r>
            <a:r>
              <a:rPr lang="cs-CZ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Research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Online </a:t>
            </a:r>
            <a:r>
              <a:rPr lang="cs-CZ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Communities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 jsou neveřejné webové stránky pro vybrané respondenty s možností obousměrné komunikace. </a:t>
            </a:r>
            <a:endParaRPr lang="cs-CZ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Online Focus </a:t>
            </a:r>
            <a:r>
              <a:rPr lang="cs-CZ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group</a:t>
            </a:r>
            <a:endParaRPr lang="cs-CZ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Online Deníčky - 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patří mezi kreativní kvalitativní metodologické přístupy. Zaznamenávají myšlenky, události, pocity z těchto událostí, osobní názory a zkušenosti. Vypovídají o událostech a aktivitách bezprostředně probíhajících, nezajímáme se o prožitky minulé, zásadní je pocit právě teď. Výpovědi jsou osobnější povahy, které by při běžném rozhovoru, ať individuálním nebo skupinovém, nikdy nezazněly. </a:t>
            </a:r>
            <a:endParaRPr lang="cs-CZ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62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300" b="1" dirty="0" smtClean="0"/>
              <a:t>Výhody online prostředí</a:t>
            </a:r>
            <a:endParaRPr lang="en-US" sz="3300" b="1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8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Odpadá nežádoucí vliv tazatele</a:t>
            </a: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Rychlost</a:t>
            </a: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Geografická nezávislost</a:t>
            </a: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Intimní a citlivá témata</a:t>
            </a: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Obtížně dostupné cílové skupiny</a:t>
            </a:r>
          </a:p>
          <a:p>
            <a:pPr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</a:pP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Kontrola</a:t>
            </a:r>
          </a:p>
          <a:p>
            <a:pPr marL="0" indent="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lang="cs-CZ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0" indent="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cs-C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Opatrně </a:t>
            </a:r>
            <a:r>
              <a:rPr lang="cs-C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 sociálními sítěmi – častý konflikt s validitou</a:t>
            </a:r>
          </a:p>
        </p:txBody>
      </p:sp>
    </p:spTree>
    <p:extLst>
      <p:ext uri="{BB962C8B-B14F-4D97-AF65-F5344CB8AC3E}">
        <p14:creationId xmlns:p14="http://schemas.microsoft.com/office/powerpoint/2010/main" val="45438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300" b="1" dirty="0" smtClean="0"/>
              <a:t>Komunita</a:t>
            </a:r>
            <a:endParaRPr lang="en-US" sz="3300" b="1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56791"/>
            <a:ext cx="8229600" cy="453650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Zákaznická online komunita (MROC) je silný nástroj umožňující značkám, firmám a institucím intenzivní obousměrnou komunikaci se 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zákazníky, klienty, partnery.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Komunikace probíhá dlouhodobě s vybranými respondenty na neveřejné webové stránce a je pravidelně monitorována vyškoleným moderátorem. </a:t>
            </a:r>
            <a:endParaRPr lang="cs-CZ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Dle nastavení obsahuje příslušné výzkumné a diskusní a dotazníkové moduly. </a:t>
            </a:r>
            <a:endParaRPr lang="cs-CZ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cs-CZ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Zákaznická komunita, to jsou stovky Vašich 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zákazníků, klientů, partnerů 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připravených 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 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Vámi </a:t>
            </a:r>
            <a:r>
              <a:rPr lang="cs-CZ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kdykoli komunikovat</a:t>
            </a: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20688"/>
            <a:ext cx="1566127" cy="3960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36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ctrTitle"/>
          </p:nvPr>
        </p:nvSpPr>
        <p:spPr>
          <a:xfrm>
            <a:off x="685800" y="868478"/>
            <a:ext cx="7772400" cy="1336386"/>
          </a:xfrm>
        </p:spPr>
        <p:txBody>
          <a:bodyPr>
            <a:normAutofit/>
          </a:bodyPr>
          <a:lstStyle/>
          <a:p>
            <a:r>
              <a:rPr lang="cs-CZ" dirty="0"/>
              <a:t>Nahlédněte do myšlenek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/>
              <a:t>pocitů </a:t>
            </a:r>
            <a:r>
              <a:rPr lang="cs-CZ" dirty="0" smtClean="0"/>
              <a:t>lidí</a:t>
            </a:r>
            <a:endParaRPr lang="cs-CZ" dirty="0"/>
          </a:p>
        </p:txBody>
      </p:sp>
      <p:pic>
        <p:nvPicPr>
          <p:cNvPr id="4" name="Picture 3" descr="insightlab-ikony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39" y="1340768"/>
            <a:ext cx="8396133" cy="524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064896" cy="108012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Děkuji za Vaši pozornost… buďme v kontaktu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830366" y="1628800"/>
            <a:ext cx="352647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>
                <a:solidFill>
                  <a:schemeClr val="bg1"/>
                </a:solidFill>
              </a:rPr>
              <a:t>Radek Jiřičný</a:t>
            </a:r>
          </a:p>
          <a:p>
            <a:r>
              <a:rPr lang="cs-CZ" sz="2400" dirty="0" smtClean="0">
                <a:solidFill>
                  <a:schemeClr val="bg1"/>
                </a:solidFill>
              </a:rPr>
              <a:t>www.insightlab.cz</a:t>
            </a:r>
          </a:p>
          <a:p>
            <a:r>
              <a:rPr lang="cs-CZ" sz="2400" dirty="0" smtClean="0">
                <a:solidFill>
                  <a:schemeClr val="bg1"/>
                </a:solidFill>
              </a:rPr>
              <a:t>radek.jiricny@insightlab.cz</a:t>
            </a:r>
          </a:p>
          <a:p>
            <a:r>
              <a:rPr lang="cs-CZ" sz="2400" dirty="0" err="1" smtClean="0">
                <a:solidFill>
                  <a:schemeClr val="bg1"/>
                </a:solidFill>
              </a:rPr>
              <a:t>Twitter</a:t>
            </a:r>
            <a:r>
              <a:rPr lang="cs-CZ" sz="2400" dirty="0" smtClean="0">
                <a:solidFill>
                  <a:schemeClr val="bg1"/>
                </a:solidFill>
              </a:rPr>
              <a:t>: @</a:t>
            </a:r>
            <a:r>
              <a:rPr lang="cs-CZ" sz="2400" dirty="0" err="1" smtClean="0">
                <a:solidFill>
                  <a:schemeClr val="bg1"/>
                </a:solidFill>
              </a:rPr>
              <a:t>insightlabcz</a:t>
            </a:r>
            <a:endParaRPr lang="cs-CZ" sz="2400" dirty="0" smtClean="0">
              <a:solidFill>
                <a:schemeClr val="bg1"/>
              </a:solidFill>
            </a:endParaRPr>
          </a:p>
          <a:p>
            <a:r>
              <a:rPr lang="cs-CZ" sz="2400" dirty="0" smtClean="0">
                <a:solidFill>
                  <a:schemeClr val="bg1"/>
                </a:solidFill>
              </a:rPr>
              <a:t>tel.: 602 625 871</a:t>
            </a:r>
            <a:endParaRPr lang="cs-CZ" sz="3200" dirty="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830366" y="4513183"/>
            <a:ext cx="575785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>
                <a:solidFill>
                  <a:schemeClr val="bg1"/>
                </a:solidFill>
              </a:rPr>
              <a:t>Zdroje:</a:t>
            </a:r>
          </a:p>
          <a:p>
            <a:r>
              <a:rPr lang="cs-CZ" sz="2000" dirty="0">
                <a:solidFill>
                  <a:schemeClr val="bg1"/>
                </a:solidFill>
              </a:rPr>
              <a:t>http://insightlab.cz/verejne-prospesne-aktivity-2015/</a:t>
            </a:r>
            <a:endParaRPr lang="cs-CZ" sz="2000" dirty="0" smtClean="0">
              <a:solidFill>
                <a:schemeClr val="bg1"/>
              </a:solidFill>
            </a:endParaRPr>
          </a:p>
          <a:p>
            <a:r>
              <a:rPr lang="cs-CZ" sz="2000" dirty="0">
                <a:solidFill>
                  <a:schemeClr val="bg1"/>
                </a:solidFill>
              </a:rPr>
              <a:t>http://</a:t>
            </a:r>
            <a:r>
              <a:rPr lang="cs-CZ" sz="2000" dirty="0" smtClean="0">
                <a:solidFill>
                  <a:schemeClr val="bg1"/>
                </a:solidFill>
              </a:rPr>
              <a:t>insightlab.cz/verejno-prospesne-aktivity-2015/</a:t>
            </a:r>
          </a:p>
          <a:p>
            <a:r>
              <a:rPr lang="cs-CZ" sz="2000" dirty="0">
                <a:solidFill>
                  <a:schemeClr val="bg1"/>
                </a:solidFill>
              </a:rPr>
              <a:t>http://insightlab.cz/kategorie/novinky/</a:t>
            </a:r>
          </a:p>
        </p:txBody>
      </p:sp>
    </p:spTree>
    <p:extLst>
      <p:ext uri="{BB962C8B-B14F-4D97-AF65-F5344CB8AC3E}">
        <p14:creationId xmlns:p14="http://schemas.microsoft.com/office/powerpoint/2010/main" val="352109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InsighLab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6103</TotalTime>
  <Words>968</Words>
  <Application>Microsoft Office PowerPoint</Application>
  <PresentationFormat>Předvádění na obrazovce (4:3)</PresentationFormat>
  <Paragraphs>266</Paragraphs>
  <Slides>17</Slides>
  <Notes>13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systému Office</vt:lpstr>
      <vt:lpstr>Dárcovství očima Čechů a Slováků </vt:lpstr>
      <vt:lpstr>Kdo je aktivnější v přispívání na veřejně prospěšné projekty,  Češi nebo Slováci?</vt:lpstr>
      <vt:lpstr>Zeptali jsme se za Vás</vt:lpstr>
      <vt:lpstr>Pozadí výzkumu</vt:lpstr>
      <vt:lpstr>Podpora veřejně prospěšných aktivit</vt:lpstr>
      <vt:lpstr>Podpora veřejně prospěšných aktivit</vt:lpstr>
      <vt:lpstr>Motivace k podpoře</vt:lpstr>
      <vt:lpstr>Prezentace aplikace PowerPoint</vt:lpstr>
      <vt:lpstr>Prezentace aplikace PowerPoint</vt:lpstr>
      <vt:lpstr>Prezentace aplikace PowerPoint</vt:lpstr>
      <vt:lpstr>Prezentace aplikace PowerPoint</vt:lpstr>
      <vt:lpstr>Online prostředí</vt:lpstr>
      <vt:lpstr>Kde získat validní informace v online prostředí?</vt:lpstr>
      <vt:lpstr>Výhody online prostředí</vt:lpstr>
      <vt:lpstr>Komunita</vt:lpstr>
      <vt:lpstr>Nahlédněte do myšlenek  a pocitů lidí</vt:lpstr>
      <vt:lpstr>Děkuji za Vaši pozornost… buďme v kontaktu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msevera</dc:creator>
  <cp:lastModifiedBy>Radek Jiřičný</cp:lastModifiedBy>
  <cp:revision>126</cp:revision>
  <cp:lastPrinted>2013-11-14T10:27:32Z</cp:lastPrinted>
  <dcterms:created xsi:type="dcterms:W3CDTF">2013-05-13T12:23:48Z</dcterms:created>
  <dcterms:modified xsi:type="dcterms:W3CDTF">2015-06-23T13:50:41Z</dcterms:modified>
</cp:coreProperties>
</file>