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handoutMasterIdLst>
    <p:handoutMasterId r:id="rId13"/>
  </p:handoutMasterIdLst>
  <p:sldIdLst>
    <p:sldId id="262" r:id="rId3"/>
    <p:sldId id="266" r:id="rId4"/>
    <p:sldId id="263" r:id="rId5"/>
    <p:sldId id="256" r:id="rId6"/>
    <p:sldId id="258" r:id="rId7"/>
    <p:sldId id="265" r:id="rId8"/>
    <p:sldId id="257" r:id="rId9"/>
    <p:sldId id="259" r:id="rId10"/>
    <p:sldId id="268" r:id="rId11"/>
    <p:sldId id="261" r:id="rId1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306" y="870"/>
      </p:cViewPr>
      <p:guideLst>
        <p:guide orient="horz" pos="890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DDE1DB1-946B-4E8F-865B-F937BB3FFC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D2D1B-F735-43B2-8922-4EC643735137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3AABA-D95E-4676-A966-C6C224C4354D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734B4-5D8C-46FD-AFA0-CE14682B5756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BFD62-07AA-4312-9E61-1F6F1FBE157D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9CA2E-5BDA-4F3F-9313-18BB3E2945EB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A95F0-390C-4041-B0AD-A068CB4BC476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6B96-EBA9-4A61-BEE9-501748B221A7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583A0-902C-4C00-AC96-415BACE9F206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EF942-6B0B-45C3-AE4A-551273862C10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DCA4F-B4B4-47FA-B38E-DA1BA0969DF2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58DEC-BD0D-4E48-BF61-886C6738B0FD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dpis, 2 malé a 1 velký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BDFE3-95EF-46A2-B0C3-F8C642A23E8D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E1D72-8E46-4339-A186-D87A07A1433C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61805-5C04-4B83-829D-41C624FA3900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A4257935-7260-4D75-989C-916DF604A0C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26ED3-EA56-4817-B5BF-EBFB0C8A8D26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1C71A46A-1804-4244-9693-6127A79B2C3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2258F-CE71-4F0E-A35A-F65FFC334C73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47C7F972-0FEF-4544-8BB1-812C0E43B83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0FC31-5BF3-4E0A-AD6B-0E15637DAA11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21C63973-B514-4E68-9430-0FE2C6776C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AC989-60E9-4F81-99CC-59E622B4561D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1BDA10FA-6EB3-4203-B053-2D06F103BD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F7B88-B9A9-42CA-BE6F-470AF82D089B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0B9E1CC5-5F54-40F7-AC51-7D7F19004FD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3C261-13F0-462B-9A7D-237AA053CFC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EC8ADF3B-43D4-4B37-B839-585C02303B4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B2CA2-E7C3-4B53-9404-87886B1AE74A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2E0DDB25-80DF-4687-865D-5E5639BA252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D7E32-E695-4470-B32B-C36AA99B126A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6156943E-E4CC-473E-9DE8-6D3F7FDC4C3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4392-B359-4A1F-AA61-02EC1C7A15C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B49E1A79-04F8-4618-91E6-B627EF0C363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B6A23-DB16-4068-BCEF-B1DF5380DE4B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0F75026D-CEFB-4A8B-AD43-C10BD4D308B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dpis, 2 malé a 1 velký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D5D53-0376-4C38-BEC4-AAB4A9748360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46EC2731-9855-48F9-AE3F-80AA8EC835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dpis a 2 obsahy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8C607-62D2-4A13-B7C8-B961D3188FBC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Strana </a:t>
            </a:r>
            <a:fld id="{5DE49D61-8A41-436C-8406-415D6E7A2FB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77050" y="6380163"/>
            <a:ext cx="2087563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pic>
        <p:nvPicPr>
          <p:cNvPr id="1027" name="Picture 7" descr="KB_dopis_papir-TISK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5275" y="260350"/>
            <a:ext cx="29876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716463" y="6343650"/>
            <a:ext cx="2133600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DDEEF2F-19D6-4726-9306-DD3D185CA900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716463" y="6343650"/>
            <a:ext cx="2133600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482B94-A93E-4952-91A6-C3B3B0D0CBD7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77050" y="6380163"/>
            <a:ext cx="2087563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2413" y="6337300"/>
            <a:ext cx="22669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cs-CZ"/>
              <a:t>Strana </a:t>
            </a:r>
            <a:fld id="{2BB51F63-3616-48D8-BA8C-8B7152FCCB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2053" name="Picture 7" descr="KB_dopis_papir-TISK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5275" y="260350"/>
            <a:ext cx="29876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urier New" pitchFamily="49" charset="0"/>
          <a:cs typeface="Courier New" pitchFamily="4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5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A0173580-08F4-4DAB-9C2F-07343E04FE82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6" name="Zástupný symbol pro zápatí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052513"/>
            <a:ext cx="8207375" cy="36036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cs-CZ" sz="2800" b="1" dirty="0" smtClean="0">
                <a:solidFill>
                  <a:srgbClr val="FF0000"/>
                </a:solidFill>
              </a:rPr>
              <a:t>Jedu.</a:t>
            </a:r>
            <a:r>
              <a:rPr lang="cs-CZ" sz="2800" b="1" dirty="0" err="1" smtClean="0">
                <a:solidFill>
                  <a:srgbClr val="FF0000"/>
                </a:solidFill>
              </a:rPr>
              <a:t>cz</a:t>
            </a:r>
            <a:r>
              <a:rPr lang="cs-CZ" sz="2800" b="1" dirty="0" smtClean="0">
                <a:solidFill>
                  <a:srgbClr val="FF0000"/>
                </a:solidFill>
              </a:rPr>
              <a:t>|</a:t>
            </a:r>
            <a:r>
              <a:rPr lang="cs-CZ" sz="2000" b="1" dirty="0" smtClean="0">
                <a:solidFill>
                  <a:srgbClr val="FF0000"/>
                </a:solidFill>
              </a:rPr>
              <a:t>Individuální </a:t>
            </a:r>
            <a:r>
              <a:rPr lang="cs-CZ" sz="2000" b="1" dirty="0" err="1" smtClean="0">
                <a:solidFill>
                  <a:srgbClr val="FF0000"/>
                </a:solidFill>
              </a:rPr>
              <a:t>fundraising</a:t>
            </a:r>
            <a:r>
              <a:rPr lang="cs-CZ" sz="2000" b="1" dirty="0" smtClean="0">
                <a:solidFill>
                  <a:srgbClr val="FF0000"/>
                </a:solidFill>
              </a:rPr>
              <a:t> 2.0 – jak na to?</a:t>
            </a:r>
            <a:r>
              <a:rPr lang="cs-CZ" sz="2000" dirty="0" smtClean="0">
                <a:solidFill>
                  <a:srgbClr val="FF0000"/>
                </a:solidFill>
              </a:rPr>
              <a:t/>
            </a:r>
            <a:br>
              <a:rPr lang="cs-CZ" sz="2000" dirty="0" smtClean="0">
                <a:solidFill>
                  <a:srgbClr val="FF0000"/>
                </a:solidFill>
              </a:rPr>
            </a:br>
            <a:endParaRPr lang="cs-CZ" sz="2000" b="1" dirty="0" smtClean="0">
              <a:solidFill>
                <a:srgbClr val="FF0000"/>
              </a:solidFill>
            </a:endParaRPr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323850" y="14843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cs-CZ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 descr="C:\Users\Ruzicka\Documents\Nadace\JeduDMS\Sportovc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874" y="1988840"/>
            <a:ext cx="5271278" cy="4166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8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60363" y="10525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cs-CZ" sz="2800" b="1" dirty="0" smtClean="0">
                <a:solidFill>
                  <a:srgbClr val="FF0000"/>
                </a:solidFill>
                <a:latin typeface="+mj-lt"/>
              </a:rPr>
              <a:t>Jedu.</a:t>
            </a:r>
            <a:r>
              <a:rPr lang="cs-CZ" sz="2800" b="1" dirty="0" err="1" smtClean="0">
                <a:solidFill>
                  <a:srgbClr val="FF0000"/>
                </a:solidFill>
                <a:latin typeface="+mj-lt"/>
              </a:rPr>
              <a:t>cz</a:t>
            </a:r>
            <a:r>
              <a:rPr lang="cs-CZ" sz="2800" b="1" dirty="0" smtClean="0">
                <a:solidFill>
                  <a:srgbClr val="FF0000"/>
                </a:solidFill>
                <a:latin typeface="+mj-lt"/>
              </a:rPr>
              <a:t>|</a:t>
            </a:r>
            <a:r>
              <a:rPr lang="cs-CZ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Mistrovství ČR v autostopu</a:t>
            </a:r>
            <a:endParaRPr lang="cs-CZ" sz="2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116013" y="2636838"/>
            <a:ext cx="3527425" cy="3673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cs-CZ" sz="360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 Box 5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323850" y="1700212"/>
            <a:ext cx="7343775" cy="216674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cs-CZ" sz="1600" dirty="0" smtClean="0"/>
              <a:t>12 smíšených posádek </a:t>
            </a:r>
            <a:r>
              <a:rPr lang="cs-CZ" sz="1600" dirty="0" smtClean="0"/>
              <a:t>15</a:t>
            </a:r>
            <a:r>
              <a:rPr lang="cs-CZ" sz="1600" dirty="0" smtClean="0"/>
              <a:t>. 6. ráno z Prahy do Athén a </a:t>
            </a:r>
            <a:r>
              <a:rPr lang="cs-CZ" sz="1600" dirty="0" smtClean="0"/>
              <a:t>zpět </a:t>
            </a:r>
          </a:p>
          <a:p>
            <a:r>
              <a:rPr lang="cs-CZ" sz="1600" dirty="0" smtClean="0"/>
              <a:t>Technika </a:t>
            </a:r>
            <a:r>
              <a:rPr lang="cs-CZ" sz="1600" dirty="0" smtClean="0"/>
              <a:t>GPS lokátorů umožní </a:t>
            </a:r>
            <a:r>
              <a:rPr lang="cs-CZ" sz="1600" dirty="0" smtClean="0"/>
              <a:t>online </a:t>
            </a:r>
            <a:r>
              <a:rPr lang="cs-CZ" sz="1600" dirty="0" smtClean="0"/>
              <a:t>sledovat jednotlivé </a:t>
            </a:r>
            <a:r>
              <a:rPr lang="cs-CZ" sz="1600" dirty="0" smtClean="0"/>
              <a:t>závodníky</a:t>
            </a:r>
          </a:p>
          <a:p>
            <a:r>
              <a:rPr lang="cs-CZ" sz="1600" dirty="0" smtClean="0"/>
              <a:t>O vítězi </a:t>
            </a:r>
            <a:r>
              <a:rPr lang="cs-CZ" sz="1600" dirty="0" smtClean="0"/>
              <a:t>nerozhoduje </a:t>
            </a:r>
            <a:r>
              <a:rPr lang="cs-CZ" sz="1600" dirty="0" smtClean="0"/>
              <a:t>pouze </a:t>
            </a:r>
            <a:r>
              <a:rPr lang="cs-CZ" sz="1600" dirty="0" smtClean="0"/>
              <a:t>rychlost</a:t>
            </a:r>
          </a:p>
          <a:p>
            <a:r>
              <a:rPr lang="cs-CZ" sz="1600" dirty="0" smtClean="0"/>
              <a:t>D</a:t>
            </a:r>
            <a:r>
              <a:rPr lang="cs-CZ" sz="1600" dirty="0" smtClean="0"/>
              <a:t>ruhou </a:t>
            </a:r>
            <a:r>
              <a:rPr lang="cs-CZ" sz="1600" dirty="0" smtClean="0"/>
              <a:t>částí hodnocení je </a:t>
            </a:r>
            <a:r>
              <a:rPr lang="cs-CZ" sz="1600" b="1" u="sng" dirty="0" smtClean="0"/>
              <a:t>podpora publika</a:t>
            </a:r>
            <a:r>
              <a:rPr lang="cs-CZ" sz="1600" dirty="0" smtClean="0"/>
              <a:t>, které bude zasílat dárcovské </a:t>
            </a:r>
            <a:r>
              <a:rPr lang="cs-CZ" sz="1600" dirty="0" smtClean="0"/>
              <a:t>SMS</a:t>
            </a:r>
          </a:p>
          <a:p>
            <a:r>
              <a:rPr lang="cs-CZ" sz="1600" dirty="0" smtClean="0"/>
              <a:t>Výtěžek z </a:t>
            </a:r>
            <a:r>
              <a:rPr lang="cs-CZ" sz="1600" dirty="0" smtClean="0"/>
              <a:t>DMS </a:t>
            </a:r>
            <a:r>
              <a:rPr lang="cs-CZ" sz="1600" dirty="0" smtClean="0"/>
              <a:t>bude použit pro účast hendikepovaných mladých sportovců na Světových hrách juniorů IWAS</a:t>
            </a:r>
            <a:endParaRPr lang="cs-CZ" sz="1600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360363" y="10525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cs-CZ" sz="2400" b="1" dirty="0" smtClean="0">
                <a:solidFill>
                  <a:srgbClr val="FF0000"/>
                </a:solidFill>
                <a:latin typeface="+mj-lt"/>
              </a:rPr>
              <a:t>Jedu.</a:t>
            </a:r>
            <a:r>
              <a:rPr lang="cs-CZ" sz="2400" b="1" dirty="0" err="1" smtClean="0">
                <a:solidFill>
                  <a:srgbClr val="FF0000"/>
                </a:solidFill>
                <a:latin typeface="+mj-lt"/>
              </a:rPr>
              <a:t>cz</a:t>
            </a:r>
            <a:r>
              <a:rPr lang="cs-CZ" sz="2400" b="1" dirty="0" smtClean="0">
                <a:solidFill>
                  <a:srgbClr val="FF0000"/>
                </a:solidFill>
                <a:latin typeface="+mj-lt"/>
              </a:rPr>
              <a:t>|</a:t>
            </a:r>
            <a:r>
              <a:rPr lang="cs-CZ" sz="2400" b="1" dirty="0" smtClean="0">
                <a:solidFill>
                  <a:srgbClr val="FF0000"/>
                </a:solidFill>
                <a:latin typeface="+mj-lt"/>
                <a:cs typeface="Courier New" pitchFamily="49" charset="0"/>
              </a:rPr>
              <a:t> </a:t>
            </a:r>
            <a:r>
              <a:rPr lang="cs-CZ" sz="2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Jak na to?</a:t>
            </a:r>
            <a:endParaRPr lang="cs-CZ" sz="24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360363" y="1412875"/>
            <a:ext cx="82073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cs-CZ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174" name="Rectangle 5"/>
          <p:cNvSpPr>
            <a:spLocks noGrp="1" noChangeArrowheads="1"/>
          </p:cNvSpPr>
          <p:nvPr>
            <p:ph sz="half" idx="3"/>
          </p:nvPr>
        </p:nvSpPr>
        <p:spPr bwMode="auto">
          <a:xfrm>
            <a:off x="323850" y="1916113"/>
            <a:ext cx="8424863" cy="331311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sz="2000" dirty="0" smtClean="0"/>
              <a:t>12 posádek</a:t>
            </a:r>
          </a:p>
          <a:p>
            <a:r>
              <a:rPr lang="cs-CZ" sz="2000" dirty="0" smtClean="0"/>
              <a:t>12 DMS hesel</a:t>
            </a:r>
          </a:p>
          <a:p>
            <a:r>
              <a:rPr lang="cs-CZ" sz="2000" dirty="0" smtClean="0"/>
              <a:t>Online počítadlo</a:t>
            </a:r>
          </a:p>
          <a:p>
            <a:endParaRPr lang="cs-CZ" sz="2000" dirty="0" smtClean="0"/>
          </a:p>
          <a:p>
            <a:pPr>
              <a:buNone/>
            </a:pPr>
            <a:r>
              <a:rPr lang="cs-CZ" sz="2000" b="1" dirty="0" smtClean="0"/>
              <a:t>S podporou Fóra dárců</a:t>
            </a:r>
          </a:p>
          <a:p>
            <a:pPr>
              <a:buNone/>
            </a:pPr>
            <a:endParaRPr lang="cs-CZ" sz="2000" dirty="0" smtClean="0"/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323850" y="5516563"/>
            <a:ext cx="84963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20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Pozn.: Text poznamky</a:t>
            </a:r>
          </a:p>
        </p:txBody>
      </p:sp>
      <p:pic>
        <p:nvPicPr>
          <p:cNvPr id="4098" name="Picture 2" descr="C:\Users\Ruzicka\Documents\Nadace\JeduDMS\Hlasování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0"/>
            <a:ext cx="5115174" cy="6142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5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A0173580-08F4-4DAB-9C2F-07343E04FE82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6" name="Zástupný symbol pro zápatí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410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052513"/>
            <a:ext cx="8207375" cy="360362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cs-CZ" sz="2800" b="1" dirty="0" smtClean="0">
                <a:solidFill>
                  <a:srgbClr val="FF0000"/>
                </a:solidFill>
              </a:rPr>
              <a:t>Jedu.</a:t>
            </a:r>
            <a:r>
              <a:rPr lang="cs-CZ" sz="2800" b="1" dirty="0" err="1" smtClean="0">
                <a:solidFill>
                  <a:srgbClr val="FF0000"/>
                </a:solidFill>
              </a:rPr>
              <a:t>cz</a:t>
            </a:r>
            <a:endParaRPr lang="cs-CZ" sz="2800" b="1" dirty="0" smtClean="0">
              <a:solidFill>
                <a:srgbClr val="FF0000"/>
              </a:solidFill>
            </a:endParaRPr>
          </a:p>
        </p:txBody>
      </p:sp>
      <p:sp>
        <p:nvSpPr>
          <p:cNvPr id="4102" name="Rectangle 13"/>
          <p:cNvSpPr>
            <a:spLocks noChangeArrowheads="1"/>
          </p:cNvSpPr>
          <p:nvPr/>
        </p:nvSpPr>
        <p:spPr bwMode="auto">
          <a:xfrm>
            <a:off x="323850" y="14843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cs-CZ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 descr="C:\Users\Ruzicka\Documents\Nadace\JeduDMS\Nosy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943827"/>
            <a:ext cx="8424863" cy="3978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5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60363" y="10525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cs-CZ" sz="2800" b="1" dirty="0" smtClean="0">
                <a:solidFill>
                  <a:srgbClr val="FF0000"/>
                </a:solidFill>
                <a:latin typeface="+mn-lt"/>
              </a:rPr>
              <a:t>Jedu.</a:t>
            </a:r>
            <a:r>
              <a:rPr lang="cs-CZ" sz="2800" b="1" dirty="0" err="1" smtClean="0">
                <a:solidFill>
                  <a:srgbClr val="FF0000"/>
                </a:solidFill>
                <a:latin typeface="+mn-lt"/>
              </a:rPr>
              <a:t>cz</a:t>
            </a:r>
            <a:r>
              <a:rPr lang="cs-CZ" sz="2800" b="1" dirty="0" smtClean="0">
                <a:solidFill>
                  <a:srgbClr val="FF0000"/>
                </a:solidFill>
                <a:latin typeface="+mn-lt"/>
              </a:rPr>
              <a:t>|</a:t>
            </a:r>
            <a:r>
              <a:rPr lang="cs-CZ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cs-CZ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Časový plán</a:t>
            </a:r>
            <a:endParaRPr lang="cs-CZ" sz="2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125" name="Text Box 6"/>
          <p:cNvSpPr txBox="1">
            <a:spLocks noChangeAspect="1" noChangeArrowheads="1"/>
          </p:cNvSpPr>
          <p:nvPr/>
        </p:nvSpPr>
        <p:spPr bwMode="auto">
          <a:xfrm>
            <a:off x="360363" y="1670050"/>
            <a:ext cx="860425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/>
          <a:lstStyle/>
          <a:p>
            <a:pPr>
              <a:spcBef>
                <a:spcPct val="50000"/>
              </a:spcBef>
            </a:pPr>
            <a:endParaRPr lang="cs-CZ" sz="1600" b="1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87208" cy="2185988"/>
          </a:xfrm>
        </p:spPr>
        <p:txBody>
          <a:bodyPr/>
          <a:lstStyle/>
          <a:p>
            <a:r>
              <a:rPr lang="cs-CZ" dirty="0" smtClean="0"/>
              <a:t>Start závodu 15.6.</a:t>
            </a:r>
          </a:p>
          <a:p>
            <a:r>
              <a:rPr lang="cs-CZ" dirty="0" smtClean="0"/>
              <a:t>Konec závodu 26.6.</a:t>
            </a:r>
          </a:p>
          <a:p>
            <a:r>
              <a:rPr lang="cs-CZ" dirty="0" smtClean="0"/>
              <a:t>Vyhodnocení nejrychlejší a nejvýkonnější posádky</a:t>
            </a:r>
          </a:p>
          <a:p>
            <a:r>
              <a:rPr lang="cs-CZ" dirty="0" smtClean="0"/>
              <a:t>Předání </a:t>
            </a:r>
            <a:r>
              <a:rPr lang="cs-CZ" dirty="0" smtClean="0"/>
              <a:t>finančního příspěvku </a:t>
            </a:r>
            <a:r>
              <a:rPr lang="cs-CZ" dirty="0" smtClean="0"/>
              <a:t>Českému </a:t>
            </a:r>
            <a:r>
              <a:rPr lang="cs-CZ" dirty="0" smtClean="0"/>
              <a:t>svazu tělesně postižených sportovců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11268" name="Rectangle 2"/>
          <p:cNvSpPr>
            <a:spLocks noGrp="1" noChangeArrowheads="1"/>
          </p:cNvSpPr>
          <p:nvPr>
            <p:ph sz="quarter" idx="1"/>
          </p:nvPr>
        </p:nvSpPr>
        <p:spPr bwMode="auto">
          <a:xfrm>
            <a:off x="179388" y="1700213"/>
            <a:ext cx="8425060" cy="3673475"/>
          </a:xfrm>
          <a:noFill/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cs-CZ" altLang="cs-CZ" sz="2000" dirty="0" smtClean="0"/>
              <a:t>Web Konto Bariéry a Jedu.</a:t>
            </a:r>
            <a:r>
              <a:rPr lang="cs-CZ" altLang="cs-CZ" sz="2000" dirty="0" err="1" smtClean="0"/>
              <a:t>cz</a:t>
            </a:r>
            <a:endParaRPr lang="cs-CZ" altLang="cs-CZ" sz="2000" dirty="0" smtClean="0"/>
          </a:p>
          <a:p>
            <a:pPr algn="just" eaLnBrk="1" hangingPunct="1"/>
            <a:r>
              <a:rPr lang="cs-CZ" sz="2000" dirty="0" err="1" smtClean="0"/>
              <a:t>Facebook</a:t>
            </a:r>
            <a:endParaRPr lang="cs-CZ" sz="2000" dirty="0" smtClean="0"/>
          </a:p>
          <a:p>
            <a:pPr algn="just" eaLnBrk="1" hangingPunct="1"/>
            <a:r>
              <a:rPr lang="cs-CZ" sz="2000" dirty="0" err="1" smtClean="0"/>
              <a:t>Radio</a:t>
            </a:r>
            <a:r>
              <a:rPr lang="cs-CZ" sz="2000" dirty="0" smtClean="0"/>
              <a:t> - </a:t>
            </a:r>
            <a:r>
              <a:rPr lang="cs-CZ" sz="2000" dirty="0" err="1" smtClean="0"/>
              <a:t>ČRo</a:t>
            </a:r>
            <a:endParaRPr lang="cs-CZ" sz="2000" dirty="0" smtClean="0"/>
          </a:p>
          <a:p>
            <a:pPr algn="just" eaLnBrk="1" hangingPunct="1"/>
            <a:r>
              <a:rPr lang="cs-CZ" sz="2000" dirty="0" smtClean="0"/>
              <a:t>ČT, Prima, TV Barrandov</a:t>
            </a:r>
          </a:p>
          <a:p>
            <a:pPr algn="just" eaLnBrk="1" hangingPunct="1"/>
            <a:r>
              <a:rPr lang="cs-CZ" sz="2000" dirty="0" smtClean="0"/>
              <a:t>Tisk</a:t>
            </a:r>
            <a:endParaRPr lang="cs-CZ" sz="2000" dirty="0" smtClean="0"/>
          </a:p>
          <a:p>
            <a:pPr algn="just" eaLnBrk="1" hangingPunct="1"/>
            <a:endParaRPr lang="cs-CZ" dirty="0" smtClean="0">
              <a:solidFill>
                <a:schemeClr val="tx2"/>
              </a:solidFill>
            </a:endParaRPr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360363" y="10525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cs-CZ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Propagace</a:t>
            </a:r>
            <a:endParaRPr lang="cs-CZ" sz="2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146" name="Picture 2" descr="C:\Users\Ruzicka\Documents\Nadace\JeduDMS\st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56992"/>
            <a:ext cx="4450071" cy="2503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360363" y="981075"/>
            <a:ext cx="82073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cs-CZ" sz="2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323850" y="5516563"/>
            <a:ext cx="53276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200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Popis obrázku</a:t>
            </a:r>
          </a:p>
        </p:txBody>
      </p:sp>
      <p:pic>
        <p:nvPicPr>
          <p:cNvPr id="5122" name="Picture 2" descr="C:\Users\Ruzicka\Documents\Nadace\JeduDMS\NosyveVlaku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564904"/>
            <a:ext cx="4320479" cy="2592288"/>
          </a:xfrm>
          <a:prstGeom prst="rect">
            <a:avLst/>
          </a:prstGeom>
          <a:noFill/>
        </p:spPr>
      </p:pic>
      <p:pic>
        <p:nvPicPr>
          <p:cNvPr id="5123" name="Picture 3" descr="C:\Users\Ruzicka\Documents\Nadace\JeduDMS\plá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772816"/>
            <a:ext cx="4297660" cy="2148830"/>
          </a:xfrm>
          <a:prstGeom prst="rect">
            <a:avLst/>
          </a:prstGeom>
          <a:noFill/>
        </p:spPr>
      </p:pic>
      <p:sp>
        <p:nvSpPr>
          <p:cNvPr id="10" name="Obdélník 9"/>
          <p:cNvSpPr/>
          <p:nvPr/>
        </p:nvSpPr>
        <p:spPr>
          <a:xfrm>
            <a:off x="179512" y="764704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  <a:latin typeface="+mn-lt"/>
              </a:rPr>
              <a:t>Jedu.</a:t>
            </a:r>
            <a:r>
              <a:rPr lang="cs-CZ" sz="2800" b="1" dirty="0" err="1" smtClean="0">
                <a:solidFill>
                  <a:srgbClr val="FF0000"/>
                </a:solidFill>
                <a:latin typeface="+mn-lt"/>
              </a:rPr>
              <a:t>cz</a:t>
            </a:r>
            <a:r>
              <a:rPr lang="cs-CZ" sz="2800" b="1" dirty="0" smtClean="0">
                <a:solidFill>
                  <a:srgbClr val="FF0000"/>
                </a:solidFill>
                <a:latin typeface="+mn-lt"/>
              </a:rPr>
              <a:t>|</a:t>
            </a:r>
            <a:r>
              <a:rPr lang="cs-CZ" sz="2800" b="1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 </a:t>
            </a:r>
            <a:r>
              <a:rPr lang="cs-CZ" sz="2800" b="1" dirty="0" smtClean="0">
                <a:solidFill>
                  <a:srgbClr val="FF0000"/>
                </a:solidFill>
                <a:latin typeface="+mn-lt"/>
                <a:cs typeface="Courier New" pitchFamily="49" charset="0"/>
              </a:rPr>
              <a:t>Boj o hlasy</a:t>
            </a:r>
            <a:endParaRPr lang="cs-CZ" sz="2800" b="1" dirty="0">
              <a:solidFill>
                <a:srgbClr val="FF0000"/>
              </a:solidFill>
              <a:latin typeface="+mn-lt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8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9220" name="Rectangle 2"/>
          <p:cNvSpPr>
            <a:spLocks noGrp="1" noChangeArrowheads="1"/>
          </p:cNvSpPr>
          <p:nvPr>
            <p:ph sz="quarter" idx="1"/>
          </p:nvPr>
        </p:nvSpPr>
        <p:spPr bwMode="auto">
          <a:xfrm>
            <a:off x="323850" y="1412875"/>
            <a:ext cx="8208590" cy="4032250"/>
          </a:xfrm>
          <a:noFill/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indent="0" eaLnBrk="1" hangingPunct="1"/>
            <a:r>
              <a:rPr lang="cs-CZ" sz="1800" dirty="0" smtClean="0"/>
              <a:t>Podpořit </a:t>
            </a:r>
            <a:r>
              <a:rPr lang="cs-CZ" sz="1800" dirty="0" smtClean="0"/>
              <a:t>zdravé </a:t>
            </a:r>
            <a:r>
              <a:rPr lang="cs-CZ" sz="1800" dirty="0" smtClean="0"/>
              <a:t>soutěžení mezi </a:t>
            </a:r>
            <a:r>
              <a:rPr lang="cs-CZ" sz="1800" dirty="0" smtClean="0"/>
              <a:t>účastníky závodu</a:t>
            </a:r>
          </a:p>
          <a:p>
            <a:pPr marL="0" indent="0" eaLnBrk="1" hangingPunct="1"/>
            <a:r>
              <a:rPr lang="cs-CZ" sz="1800" dirty="0" smtClean="0"/>
              <a:t>Podpořit handicapované sportovce</a:t>
            </a:r>
          </a:p>
          <a:p>
            <a:pPr marL="0" indent="0" eaLnBrk="1" hangingPunct="1"/>
            <a:r>
              <a:rPr lang="cs-CZ" sz="1800" dirty="0" smtClean="0"/>
              <a:t>Podpořit dárcovství formou DMS</a:t>
            </a:r>
          </a:p>
          <a:p>
            <a:pPr marL="0" indent="0" eaLnBrk="1" hangingPunct="1">
              <a:buFontTx/>
              <a:buNone/>
            </a:pPr>
            <a:r>
              <a:rPr lang="cs-CZ" sz="1800" dirty="0" smtClean="0"/>
              <a:t> </a:t>
            </a:r>
            <a:endParaRPr lang="cs-CZ" sz="3600" dirty="0" smtClean="0">
              <a:solidFill>
                <a:schemeClr val="tx2"/>
              </a:solidFill>
            </a:endParaRP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360363" y="10525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cs-CZ" sz="2800" b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CÍL</a:t>
            </a: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323850" y="5516563"/>
            <a:ext cx="4103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600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Popis obrázku</a:t>
            </a:r>
          </a:p>
        </p:txBody>
      </p:sp>
      <p:sp>
        <p:nvSpPr>
          <p:cNvPr id="9224" name="Text Box 7"/>
          <p:cNvSpPr txBox="1">
            <a:spLocks noChangeArrowheads="1"/>
          </p:cNvSpPr>
          <p:nvPr/>
        </p:nvSpPr>
        <p:spPr bwMode="auto">
          <a:xfrm>
            <a:off x="4572000" y="5516563"/>
            <a:ext cx="4103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600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Popis obrázku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5"/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6" name="Zástupný symbol pro datum 6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B6861357-3751-482F-BC6A-9FD3812EA01F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360363" y="1052513"/>
            <a:ext cx="82073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cs-CZ" sz="2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Děkujeme za podporu</a:t>
            </a:r>
            <a:endParaRPr lang="cs-CZ" sz="24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341" name="Text Box 3"/>
          <p:cNvSpPr txBox="1">
            <a:spLocks noChangeAspect="1" noChangeArrowheads="1"/>
          </p:cNvSpPr>
          <p:nvPr/>
        </p:nvSpPr>
        <p:spPr bwMode="auto">
          <a:xfrm>
            <a:off x="360363" y="1989138"/>
            <a:ext cx="86042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/>
          <a:lstStyle/>
          <a:p>
            <a:pPr marL="342900" indent="-342900"/>
            <a:endParaRPr lang="cs-CZ" sz="16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074" name="Picture 2" descr="C:\Users\Ruzicka\Documents\Nadace\JeduDMS\Sportovc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844824"/>
            <a:ext cx="3816424" cy="3510768"/>
          </a:xfrm>
          <a:prstGeom prst="rect">
            <a:avLst/>
          </a:prstGeom>
          <a:noFill/>
        </p:spPr>
      </p:pic>
      <p:sp>
        <p:nvSpPr>
          <p:cNvPr id="8" name="Obdélník 7"/>
          <p:cNvSpPr/>
          <p:nvPr/>
        </p:nvSpPr>
        <p:spPr>
          <a:xfrm>
            <a:off x="251520" y="155679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600" dirty="0" smtClean="0">
                <a:latin typeface="+mj-lt"/>
              </a:rPr>
              <a:t>Přispějeme </a:t>
            </a:r>
            <a:r>
              <a:rPr lang="cs-CZ" sz="1600" dirty="0" smtClean="0">
                <a:latin typeface="+mj-lt"/>
              </a:rPr>
              <a:t>na účast juniorského týmu Českého svazu tělesně postižených sportovců na 11. Světových hrách juniorů IWAS (Mezinárodní sportovní federace vozíčkářů a </a:t>
            </a:r>
            <a:r>
              <a:rPr lang="cs-CZ" sz="1600" dirty="0" err="1" smtClean="0">
                <a:latin typeface="+mj-lt"/>
              </a:rPr>
              <a:t>amputářů</a:t>
            </a:r>
            <a:r>
              <a:rPr lang="cs-CZ" sz="1600" dirty="0" smtClean="0">
                <a:latin typeface="+mj-lt"/>
              </a:rPr>
              <a:t>). Konají se od 2. do 8. července 2015 v holandském </a:t>
            </a:r>
            <a:r>
              <a:rPr lang="cs-CZ" sz="1600" dirty="0" err="1" smtClean="0">
                <a:latin typeface="+mj-lt"/>
              </a:rPr>
              <a:t>Stadskanaalu</a:t>
            </a:r>
            <a:r>
              <a:rPr lang="cs-CZ" sz="1600" dirty="0" smtClean="0">
                <a:latin typeface="+mj-lt"/>
              </a:rPr>
              <a:t>.</a:t>
            </a:r>
          </a:p>
          <a:p>
            <a:r>
              <a:rPr lang="cs-CZ" sz="1600" dirty="0" smtClean="0">
                <a:latin typeface="+mj-lt"/>
              </a:rPr>
              <a:t>Her se zúčastní celkem 14 handicapovaných sportovců - plavců - se 4 členy realizačního týmu. Nejmladší členkou výpravy je dvanáctiletá Anežka, nejstarším reprezentantem je dvaadvacetiletý Milan.</a:t>
            </a:r>
            <a:endParaRPr lang="cs-CZ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5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fld id="{A0173580-08F4-4DAB-9C2F-07343E04FE82}" type="datetime4">
              <a:rPr lang="cs-CZ"/>
              <a:pPr>
                <a:defRPr/>
              </a:pPr>
              <a:t>24. června 2015</a:t>
            </a:fld>
            <a:endParaRPr lang="cs-CZ"/>
          </a:p>
        </p:txBody>
      </p:sp>
      <p:sp>
        <p:nvSpPr>
          <p:cNvPr id="5" name="Zástupný symbol pro zápatí 6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cs-CZ"/>
              <a:t>www.kontobariery.cz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052513"/>
            <a:ext cx="8229600" cy="504825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cs-CZ" sz="2800" b="1" dirty="0" smtClean="0">
              <a:solidFill>
                <a:srgbClr val="FF0000"/>
              </a:solidFill>
            </a:endParaRPr>
          </a:p>
        </p:txBody>
      </p:sp>
      <p:sp>
        <p:nvSpPr>
          <p:cNvPr id="15365" name="Rectangle 13"/>
          <p:cNvSpPr>
            <a:spLocks noGrp="1" noChangeArrowheads="1"/>
          </p:cNvSpPr>
          <p:nvPr>
            <p:ph type="body" sz="half" idx="3"/>
          </p:nvPr>
        </p:nvSpPr>
        <p:spPr bwMode="auto">
          <a:xfrm>
            <a:off x="323850" y="1844675"/>
            <a:ext cx="8229600" cy="37449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Julie Růžičková</a:t>
            </a:r>
            <a:endParaRPr lang="cs-CZ" sz="1800" b="1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cs-CZ" sz="1800" b="1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r>
              <a:rPr lang="cs-CZ" sz="1600" b="1" dirty="0" smtClean="0">
                <a:solidFill>
                  <a:srgbClr val="FF0000"/>
                </a:solidFill>
              </a:rPr>
              <a:t>Nadace Charty 77  | Konto Bariéry</a:t>
            </a:r>
          </a:p>
          <a:p>
            <a:pPr eaLnBrk="1" hangingPunct="1">
              <a:buFontTx/>
              <a:buNone/>
            </a:pPr>
            <a:r>
              <a:rPr lang="cs-CZ" sz="1600" b="1" dirty="0" err="1" smtClean="0">
                <a:solidFill>
                  <a:schemeClr val="accent2"/>
                </a:solidFill>
              </a:rPr>
              <a:t>Melantrichova</a:t>
            </a:r>
            <a:r>
              <a:rPr lang="cs-CZ" sz="1600" b="1" dirty="0" smtClean="0">
                <a:solidFill>
                  <a:schemeClr val="accent2"/>
                </a:solidFill>
              </a:rPr>
              <a:t> 5, 110 00 Praha 1</a:t>
            </a:r>
          </a:p>
          <a:p>
            <a:pPr eaLnBrk="1" hangingPunct="1">
              <a:buFontTx/>
              <a:buNone/>
            </a:pPr>
            <a:r>
              <a:rPr lang="cs-CZ" sz="1600" b="1" dirty="0" smtClean="0">
                <a:solidFill>
                  <a:schemeClr val="accent2"/>
                </a:solidFill>
              </a:rPr>
              <a:t>T +420 224 214 452</a:t>
            </a:r>
          </a:p>
          <a:p>
            <a:pPr eaLnBrk="1" hangingPunct="1">
              <a:buFontTx/>
              <a:buNone/>
            </a:pPr>
            <a:r>
              <a:rPr lang="cs-CZ" sz="1600" b="1" dirty="0" smtClean="0">
                <a:solidFill>
                  <a:schemeClr val="accent2"/>
                </a:solidFill>
              </a:rPr>
              <a:t>Julie.ruzickova@bariery.</a:t>
            </a:r>
            <a:r>
              <a:rPr lang="cs-CZ" sz="1600" b="1" dirty="0" err="1" smtClean="0">
                <a:solidFill>
                  <a:schemeClr val="accent2"/>
                </a:solidFill>
              </a:rPr>
              <a:t>cz</a:t>
            </a:r>
            <a:endParaRPr lang="cs-CZ" sz="1600" b="1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r>
              <a:rPr lang="cs-CZ" sz="1600" b="1" dirty="0" smtClean="0">
                <a:solidFill>
                  <a:schemeClr val="accent2"/>
                </a:solidFill>
              </a:rPr>
              <a:t>www.</a:t>
            </a:r>
            <a:r>
              <a:rPr lang="cs-CZ" sz="1600" b="1" dirty="0" err="1" smtClean="0">
                <a:solidFill>
                  <a:schemeClr val="accent2"/>
                </a:solidFill>
              </a:rPr>
              <a:t>kontobariery.cz</a:t>
            </a:r>
            <a:endParaRPr lang="cs-CZ" sz="1600" b="1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r>
              <a:rPr lang="cs-CZ" sz="1600" b="1" dirty="0" err="1" smtClean="0">
                <a:solidFill>
                  <a:schemeClr val="accent2"/>
                </a:solidFill>
              </a:rPr>
              <a:t>Č.ú</a:t>
            </a:r>
            <a:r>
              <a:rPr lang="cs-CZ" sz="1600" b="1" dirty="0" smtClean="0">
                <a:solidFill>
                  <a:schemeClr val="accent2"/>
                </a:solidFill>
              </a:rPr>
              <a:t>. 17 111 444/5500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Courier New"/>
        <a:ea typeface=""/>
        <a:cs typeface="Courier New"/>
      </a:majorFont>
      <a:minorFont>
        <a:latin typeface="Courier New"/>
        <a:ea typeface=""/>
        <a:cs typeface="Courier New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ýchozí návrh">
  <a:themeElements>
    <a:clrScheme name="1_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Výchozí návrh">
      <a:majorFont>
        <a:latin typeface="Courier New"/>
        <a:ea typeface=""/>
        <a:cs typeface="Courier New"/>
      </a:majorFont>
      <a:minorFont>
        <a:latin typeface="Courier New"/>
        <a:ea typeface=""/>
        <a:cs typeface="Courier New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2897</TotalTime>
  <Words>277</Words>
  <Application>Microsoft Office PowerPoint</Application>
  <PresentationFormat>Předvádění na obrazovce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10</vt:i4>
      </vt:variant>
    </vt:vector>
  </HeadingPairs>
  <TitlesOfParts>
    <vt:vector size="12" baseType="lpstr">
      <vt:lpstr>Výchozí návrh</vt:lpstr>
      <vt:lpstr>1_Výchozí návrh</vt:lpstr>
      <vt:lpstr>Jedu.cz|Individuální fundraising 2.0 – jak na to? </vt:lpstr>
      <vt:lpstr>Snímek 2</vt:lpstr>
      <vt:lpstr>Snímek 3</vt:lpstr>
      <vt:lpstr>Jedu.cz</vt:lpstr>
      <vt:lpstr>Snímek 5</vt:lpstr>
      <vt:lpstr>Snímek 6</vt:lpstr>
      <vt:lpstr>Snímek 7</vt:lpstr>
      <vt:lpstr>Snímek 8</vt:lpstr>
      <vt:lpstr>Snímek 9</vt:lpstr>
      <vt:lpstr>Snímek 10</vt:lpstr>
    </vt:vector>
  </TitlesOfParts>
  <Company>Loxia a.s.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fdasfdas</dc:title>
  <dc:creator>administrator</dc:creator>
  <cp:lastModifiedBy>Ruzicka</cp:lastModifiedBy>
  <cp:revision>19</cp:revision>
  <dcterms:created xsi:type="dcterms:W3CDTF">2014-05-27T12:01:55Z</dcterms:created>
  <dcterms:modified xsi:type="dcterms:W3CDTF">2015-06-24T04:12:52Z</dcterms:modified>
</cp:coreProperties>
</file>