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62" r:id="rId3"/>
    <p:sldId id="257" r:id="rId4"/>
    <p:sldId id="258" r:id="rId5"/>
    <p:sldId id="259" r:id="rId6"/>
    <p:sldId id="261" r:id="rId7"/>
  </p:sldIdLst>
  <p:sldSz cx="9144000" cy="6858000" type="screen4x3"/>
  <p:notesSz cx="6810375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>
      <p:cViewPr>
        <p:scale>
          <a:sx n="81" d="100"/>
          <a:sy n="81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5EEF-E74A-4A4F-945F-A56CEDE50AF5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0E55F-571C-4928-8836-B877C38F1F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718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072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553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898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167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2222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552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816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3557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1609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965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395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7F9CB-8291-4362-BF6A-EDEA0CEE5806}" type="datetimeFigureOut">
              <a:rPr lang="cs-CZ" smtClean="0"/>
              <a:t>24.6.2015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5BAEC-B18E-4C93-AC2B-18855F636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pomahemesvami" TargetMode="External"/><Relationship Id="rId2" Type="http://schemas.openxmlformats.org/officeDocument/2006/relationships/hyperlink" Target="http://pomahame.itesco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772400" cy="1470025"/>
          </a:xfrm>
        </p:spPr>
        <p:txBody>
          <a:bodyPr/>
          <a:lstStyle/>
          <a:p>
            <a:r>
              <a:rPr lang="cs-CZ" dirty="0" smtClean="0">
                <a:latin typeface="Tesco Handmade Bold" pitchFamily="50" charset="0"/>
              </a:rPr>
              <a:t>Podpora regionálních projektů</a:t>
            </a:r>
            <a:endParaRPr lang="cs-CZ" dirty="0">
              <a:latin typeface="Tesco Handmade Bold" pitchFamily="50" charset="0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787374"/>
              </p:ext>
            </p:extLst>
          </p:nvPr>
        </p:nvGraphicFramePr>
        <p:xfrm>
          <a:off x="2771800" y="332655"/>
          <a:ext cx="3384376" cy="3169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Acrobat Document" r:id="rId3" imgW="3152657" imgH="2952558" progId="AcroExch.Document.7">
                  <p:embed/>
                </p:oleObj>
              </mc:Choice>
              <mc:Fallback>
                <p:oleObj name="Acrobat Document" r:id="rId3" imgW="3152657" imgH="2952558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1800" y="332655"/>
                        <a:ext cx="3384376" cy="31696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0" y="5301208"/>
            <a:ext cx="85725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457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Tesco Handmade Bold" pitchFamily="50" charset="0"/>
              </a:rPr>
              <a:t>O projektu?</a:t>
            </a:r>
            <a:endParaRPr lang="cs-CZ" dirty="0">
              <a:latin typeface="Tesco Handmade Bold" pitchFamily="50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Tesco Handmade Light" pitchFamily="50" charset="0"/>
              </a:rPr>
              <a:t>Projekt byl spuštěn na všech našich obchodech tj.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210</a:t>
            </a:r>
            <a:r>
              <a:rPr lang="cs-CZ" sz="2400" dirty="0" smtClean="0">
                <a:latin typeface="Tesco Handmade Light" pitchFamily="50" charset="0"/>
              </a:rPr>
              <a:t> </a:t>
            </a:r>
            <a:endParaRPr lang="cs-CZ" sz="2400" dirty="0" smtClean="0">
              <a:latin typeface="Tesco Handmade Light" pitchFamily="50" charset="0"/>
            </a:endParaRPr>
          </a:p>
          <a:p>
            <a:r>
              <a:rPr lang="cs-CZ" sz="2400" dirty="0" smtClean="0">
                <a:latin typeface="Tesco Handmade Light" pitchFamily="50" charset="0"/>
              </a:rPr>
              <a:t>Rozdělíme:</a:t>
            </a:r>
          </a:p>
          <a:p>
            <a:pPr lvl="1"/>
            <a:r>
              <a:rPr lang="cs-CZ" sz="2000" dirty="0" smtClean="0">
                <a:latin typeface="Tesco Handmade Light" pitchFamily="50" charset="0"/>
              </a:rPr>
              <a:t> vítězným organizacím a jejich projektům z regionů  </a:t>
            </a:r>
            <a:r>
              <a:rPr lang="cs-CZ" sz="2000" b="1" dirty="0" smtClean="0">
                <a:latin typeface="Tesco Handmade Light" pitchFamily="50" charset="0"/>
              </a:rPr>
              <a:t>4 500 000 Kč</a:t>
            </a:r>
          </a:p>
          <a:p>
            <a:pPr lvl="1"/>
            <a:r>
              <a:rPr lang="cs-CZ" sz="2000" dirty="0" smtClean="0">
                <a:latin typeface="Tesco Handmade Light" pitchFamily="50" charset="0"/>
              </a:rPr>
              <a:t>Vítěz s největším počtem </a:t>
            </a:r>
            <a:r>
              <a:rPr lang="cs-CZ" sz="2000" dirty="0" err="1" smtClean="0">
                <a:latin typeface="Tesco Handmade Light" pitchFamily="50" charset="0"/>
              </a:rPr>
              <a:t>lajků</a:t>
            </a:r>
            <a:r>
              <a:rPr lang="cs-CZ" sz="2000" dirty="0" smtClean="0">
                <a:latin typeface="Tesco Handmade Light" pitchFamily="50" charset="0"/>
              </a:rPr>
              <a:t> na </a:t>
            </a:r>
            <a:r>
              <a:rPr lang="cs-CZ" sz="2000" dirty="0" err="1" smtClean="0">
                <a:latin typeface="Tesco Handmade Light" pitchFamily="50" charset="0"/>
              </a:rPr>
              <a:t>facebooku</a:t>
            </a:r>
            <a:r>
              <a:rPr lang="cs-CZ" sz="2000" dirty="0" smtClean="0">
                <a:latin typeface="Tesco Handmade Light" pitchFamily="50" charset="0"/>
              </a:rPr>
              <a:t> 	   </a:t>
            </a:r>
            <a:r>
              <a:rPr lang="cs-CZ" sz="2000" b="1" dirty="0" smtClean="0">
                <a:latin typeface="Tesco Handmade Light" pitchFamily="50" charset="0"/>
              </a:rPr>
              <a:t>50 000 Kč</a:t>
            </a:r>
          </a:p>
          <a:p>
            <a:pPr lvl="1"/>
            <a:r>
              <a:rPr lang="cs-CZ" sz="2000" dirty="0" smtClean="0">
                <a:latin typeface="Tesco Handmade Light" pitchFamily="50" charset="0"/>
              </a:rPr>
              <a:t>Vítěz hlasování zaměstnanců na Tesco Letních hrách	   </a:t>
            </a:r>
            <a:r>
              <a:rPr lang="cs-CZ" sz="2000" b="1" dirty="0" smtClean="0">
                <a:latin typeface="Tesco Handmade Light" pitchFamily="50" charset="0"/>
              </a:rPr>
              <a:t>50 000 Kč</a:t>
            </a:r>
          </a:p>
          <a:p>
            <a:pPr marL="457200" lvl="1" indent="0" algn="ctr">
              <a:spcBef>
                <a:spcPct val="0"/>
              </a:spcBef>
              <a:buNone/>
            </a:pPr>
            <a:r>
              <a:rPr lang="cs-CZ" sz="2000" b="1" dirty="0" smtClean="0">
                <a:latin typeface="Tesco Handmade Light" pitchFamily="50" charset="0"/>
              </a:rPr>
              <a:t>Celkem </a:t>
            </a:r>
            <a:r>
              <a:rPr lang="cs-CZ" sz="2000" b="1" dirty="0">
                <a:latin typeface="Tesco Handmade Light" pitchFamily="50" charset="0"/>
              </a:rPr>
              <a:t>organizace dostanou</a:t>
            </a:r>
            <a:r>
              <a:rPr lang="cs-CZ" sz="4400" dirty="0">
                <a:latin typeface="Tesco Handmade Bold" pitchFamily="50" charset="0"/>
                <a:ea typeface="+mj-ea"/>
                <a:cs typeface="+mj-cs"/>
              </a:rPr>
              <a:t> </a:t>
            </a:r>
            <a:endParaRPr lang="cs-CZ" sz="4400" dirty="0" smtClean="0">
              <a:latin typeface="Tesco Handmade Bold" pitchFamily="50" charset="0"/>
              <a:ea typeface="+mj-ea"/>
              <a:cs typeface="+mj-cs"/>
            </a:endParaRPr>
          </a:p>
          <a:p>
            <a:pPr marL="457200" lvl="1" indent="0" algn="ctr">
              <a:spcBef>
                <a:spcPct val="0"/>
              </a:spcBef>
              <a:buNone/>
            </a:pPr>
            <a:r>
              <a:rPr lang="cs-CZ" sz="3200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4 </a:t>
            </a:r>
            <a:r>
              <a:rPr lang="cs-CZ" sz="3200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600 000 korun</a:t>
            </a:r>
          </a:p>
          <a:p>
            <a:pPr marL="457200" lvl="1" indent="0">
              <a:buNone/>
            </a:pPr>
            <a:r>
              <a:rPr lang="cs-CZ" sz="2000" dirty="0" smtClean="0">
                <a:hlinkClick r:id="rId2"/>
              </a:rPr>
              <a:t>http</a:t>
            </a:r>
            <a:r>
              <a:rPr lang="cs-CZ" sz="2000" dirty="0">
                <a:hlinkClick r:id="rId2"/>
              </a:rPr>
              <a:t>://pomahame.itesco.cz</a:t>
            </a:r>
            <a:r>
              <a:rPr lang="cs-CZ" sz="2000" dirty="0" smtClean="0">
                <a:hlinkClick r:id="rId2"/>
              </a:rPr>
              <a:t>/</a:t>
            </a:r>
            <a:endParaRPr lang="cs-CZ" sz="2000" dirty="0" smtClean="0"/>
          </a:p>
          <a:p>
            <a:pPr marL="457200" lvl="1" indent="0">
              <a:buNone/>
            </a:pPr>
            <a:r>
              <a:rPr lang="cs-CZ" sz="2000" dirty="0" smtClean="0">
                <a:hlinkClick r:id="rId3"/>
              </a:rPr>
              <a:t>www.facebook.com/pomahemesvami</a:t>
            </a:r>
            <a:endParaRPr lang="cs-CZ" sz="2000" dirty="0" smtClean="0"/>
          </a:p>
          <a:p>
            <a:pPr marL="457200" lvl="1" indent="0">
              <a:buNone/>
            </a:pPr>
            <a:endParaRPr lang="cs-CZ" sz="2000" dirty="0" smtClean="0"/>
          </a:p>
          <a:p>
            <a:pPr marL="457200" lvl="1" indent="0">
              <a:buNone/>
            </a:pPr>
            <a:endParaRPr lang="cs-CZ" sz="2000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17232"/>
            <a:ext cx="85725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10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esco Handmade Bold" pitchFamily="50" charset="0"/>
              </a:rPr>
              <a:t>Fáze projektu</a:t>
            </a:r>
            <a:endParaRPr lang="cs-CZ" dirty="0">
              <a:latin typeface="Tesco Handmade Bold" pitchFamily="50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dirty="0" smtClean="0"/>
          </a:p>
          <a:p>
            <a:endParaRPr lang="cs-CZ" sz="2400" dirty="0"/>
          </a:p>
          <a:p>
            <a:r>
              <a:rPr lang="cs-CZ" sz="2400" dirty="0">
                <a:latin typeface="Tesco Handmade Light" pitchFamily="50" charset="0"/>
              </a:rPr>
              <a:t>1. fáze – nominační a přihlašovací</a:t>
            </a:r>
          </a:p>
          <a:p>
            <a:r>
              <a:rPr lang="cs-CZ" sz="2400" dirty="0">
                <a:latin typeface="Tesco Handmade Light" pitchFamily="50" charset="0"/>
              </a:rPr>
              <a:t>2. fáze – hlasování – 1.-28. června</a:t>
            </a:r>
          </a:p>
          <a:p>
            <a:r>
              <a:rPr lang="cs-CZ" sz="2400" dirty="0">
                <a:latin typeface="Tesco Handmade Light" pitchFamily="50" charset="0"/>
              </a:rPr>
              <a:t>3. </a:t>
            </a:r>
            <a:r>
              <a:rPr lang="cs-CZ" sz="2400" dirty="0">
                <a:latin typeface="Tesco Handmade Light" pitchFamily="50" charset="0"/>
              </a:rPr>
              <a:t>fáze – vyhlášení vítězných </a:t>
            </a:r>
            <a:endParaRPr lang="cs-CZ" sz="2400" dirty="0" smtClean="0">
              <a:latin typeface="Tesco Handmade Light" pitchFamily="50" charset="0"/>
            </a:endParaRPr>
          </a:p>
          <a:p>
            <a:pPr marL="0" indent="0">
              <a:buNone/>
            </a:pPr>
            <a:r>
              <a:rPr lang="cs-CZ" sz="2400" dirty="0">
                <a:latin typeface="Tesco Handmade Light" pitchFamily="50" charset="0"/>
              </a:rPr>
              <a:t>	 </a:t>
            </a:r>
            <a:r>
              <a:rPr lang="cs-CZ" sz="2400" dirty="0" smtClean="0">
                <a:latin typeface="Tesco Handmade Light" pitchFamily="50" charset="0"/>
              </a:rPr>
              <a:t>     projektů</a:t>
            </a:r>
            <a:endParaRPr lang="cs-CZ" sz="2400" dirty="0">
              <a:latin typeface="Tesco Handmade Light" pitchFamily="50" charset="0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678972"/>
              </p:ext>
            </p:extLst>
          </p:nvPr>
        </p:nvGraphicFramePr>
        <p:xfrm>
          <a:off x="5364163" y="1268413"/>
          <a:ext cx="3638550" cy="514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Acrobat Document" r:id="rId3" imgW="5667355" imgH="8019997" progId="AcroExch.Document.7">
                  <p:embed/>
                </p:oleObj>
              </mc:Choice>
              <mc:Fallback>
                <p:oleObj name="Acrobat Document" r:id="rId3" imgW="5667355" imgH="8019997" progId="AcroExch.Document.7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268413"/>
                        <a:ext cx="3638550" cy="514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224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esco Handmade Bold" pitchFamily="50" charset="0"/>
              </a:rPr>
              <a:t>Fáze </a:t>
            </a:r>
            <a:r>
              <a:rPr lang="cs-CZ" dirty="0" smtClean="0">
                <a:latin typeface="Tesco Handmade Bold" pitchFamily="50" charset="0"/>
              </a:rPr>
              <a:t>1</a:t>
            </a:r>
            <a:endParaRPr lang="cs-CZ" dirty="0">
              <a:latin typeface="Tesco Handmade Bold" pitchFamily="50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latin typeface="Tesco Handmade Light" pitchFamily="50" charset="0"/>
              </a:rPr>
              <a:t>Obchody, </a:t>
            </a:r>
            <a:r>
              <a:rPr lang="cs-CZ" sz="2400" dirty="0">
                <a:latin typeface="Tesco Handmade Light" pitchFamily="50" charset="0"/>
              </a:rPr>
              <a:t>zákazníci a </a:t>
            </a:r>
            <a:r>
              <a:rPr lang="cs-CZ" sz="2400" dirty="0">
                <a:latin typeface="Tesco Handmade Light" pitchFamily="50" charset="0"/>
              </a:rPr>
              <a:t>neziskové organizace (NNO) </a:t>
            </a:r>
            <a:r>
              <a:rPr lang="cs-CZ" sz="2400" dirty="0">
                <a:latin typeface="Tesco Handmade Light" pitchFamily="50" charset="0"/>
              </a:rPr>
              <a:t>nominovali a přihlásili na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450</a:t>
            </a:r>
            <a:r>
              <a:rPr lang="cs-CZ" sz="2400" dirty="0">
                <a:latin typeface="Tesco Handmade Light" pitchFamily="50" charset="0"/>
              </a:rPr>
              <a:t> organizací z celé ČR.  </a:t>
            </a:r>
          </a:p>
          <a:p>
            <a:r>
              <a:rPr lang="cs-CZ" sz="2400" dirty="0">
                <a:latin typeface="Tesco Handmade Light" pitchFamily="50" charset="0"/>
              </a:rPr>
              <a:t>Partner a odborný garant Fóra dárců vše zpracoval, prověřil organizace a bylo vybráno pro </a:t>
            </a:r>
            <a:r>
              <a:rPr lang="cs-CZ" sz="2400" dirty="0">
                <a:latin typeface="Tesco Handmade Light" pitchFamily="50" charset="0"/>
              </a:rPr>
              <a:t>každý z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90 </a:t>
            </a:r>
            <a:r>
              <a:rPr lang="cs-CZ" sz="2400" dirty="0">
                <a:latin typeface="Tesco Handmade Light" pitchFamily="50" charset="0"/>
              </a:rPr>
              <a:t>regionů 2-3 projekty k hlasování – celkem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252 </a:t>
            </a:r>
            <a:r>
              <a:rPr lang="cs-CZ" sz="2400" dirty="0">
                <a:latin typeface="Tesco Handmade Light" pitchFamily="50" charset="0"/>
              </a:rPr>
              <a:t>projektů se uchází o podporu. </a:t>
            </a:r>
          </a:p>
          <a:p>
            <a:pPr marL="0" indent="0">
              <a:buNone/>
            </a:pPr>
            <a:r>
              <a:rPr lang="cs-CZ" sz="2400" dirty="0" smtClean="0"/>
              <a:t>			</a:t>
            </a:r>
          </a:p>
          <a:p>
            <a:pPr marL="0" indent="0">
              <a:buNone/>
            </a:pPr>
            <a:r>
              <a:rPr lang="cs-CZ" sz="2400" dirty="0"/>
              <a:t>	</a:t>
            </a:r>
            <a:r>
              <a:rPr lang="cs-CZ" sz="2400" dirty="0" smtClean="0"/>
              <a:t>	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33882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esco Handmade Bold" pitchFamily="50" charset="0"/>
              </a:rPr>
              <a:t>Fáze 2 – hlasování</a:t>
            </a:r>
            <a:endParaRPr lang="cs-CZ" dirty="0">
              <a:latin typeface="Tesco Handmade Bold" pitchFamily="50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sz="2600" dirty="0">
                <a:latin typeface="Tesco Handmade Light" pitchFamily="50" charset="0"/>
              </a:rPr>
              <a:t>Hlasováni bylo spuštěno v </a:t>
            </a:r>
            <a:r>
              <a:rPr lang="cs-CZ" sz="3500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pondělí 1.6. </a:t>
            </a:r>
            <a:r>
              <a:rPr lang="cs-CZ" sz="2600" dirty="0">
                <a:latin typeface="Tesco Handmade Light" pitchFamily="50" charset="0"/>
              </a:rPr>
              <a:t>na všech </a:t>
            </a:r>
            <a:r>
              <a:rPr lang="cs-CZ" sz="2600" dirty="0" smtClean="0">
                <a:latin typeface="Tesco Handmade Light" pitchFamily="50" charset="0"/>
              </a:rPr>
              <a:t>obchodech a </a:t>
            </a:r>
            <a:r>
              <a:rPr lang="cs-CZ" sz="2600" dirty="0">
                <a:latin typeface="Tesco Handmade Light" pitchFamily="50" charset="0"/>
              </a:rPr>
              <a:t>potrvá do </a:t>
            </a:r>
            <a:r>
              <a:rPr lang="cs-CZ" sz="3500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neděle 28.6</a:t>
            </a:r>
            <a:r>
              <a:rPr lang="cs-CZ" sz="3500" b="1" dirty="0">
                <a:solidFill>
                  <a:schemeClr val="accent1">
                    <a:lumMod val="75000"/>
                  </a:schemeClr>
                </a:solidFill>
                <a:latin typeface="Tesco Handmade Bold" pitchFamily="50" charset="0"/>
              </a:rPr>
              <a:t>. </a:t>
            </a:r>
          </a:p>
          <a:p>
            <a:r>
              <a:rPr lang="cs-CZ" sz="2600" dirty="0">
                <a:latin typeface="Tesco Handmade Light" pitchFamily="50" charset="0"/>
              </a:rPr>
              <a:t>V hlasování je celkem 252 organizací v 90 regionech.</a:t>
            </a:r>
          </a:p>
          <a:p>
            <a:r>
              <a:rPr lang="cs-CZ" sz="2600" dirty="0">
                <a:latin typeface="Tesco Handmade Light" pitchFamily="50" charset="0"/>
              </a:rPr>
              <a:t>Zákazníci při každém nákupu nad 200 Kč obdrží žeton a vhodí jej do hlasovacího zařízení tedy do tubusu u jimi preferované organizace přímo v obchodě</a:t>
            </a:r>
          </a:p>
          <a:p>
            <a:r>
              <a:rPr lang="cs-CZ" sz="2600" dirty="0">
                <a:latin typeface="Tesco Handmade Light" pitchFamily="50" charset="0"/>
              </a:rPr>
              <a:t>Zapojeni jsou i kolegové </a:t>
            </a:r>
          </a:p>
          <a:p>
            <a:r>
              <a:rPr lang="cs-CZ" sz="2600" dirty="0">
                <a:latin typeface="Tesco Handmade Light" pitchFamily="50" charset="0"/>
              </a:rPr>
              <a:t>Na webových stránkách pomahame.itesco.cz probíhá pravidelná týdenní aktualizace</a:t>
            </a:r>
          </a:p>
          <a:p>
            <a:r>
              <a:rPr lang="cs-CZ" sz="2600" dirty="0">
                <a:latin typeface="Tesco Handmade Light" pitchFamily="50" charset="0"/>
              </a:rPr>
              <a:t>Vítěz hlasování tj. ten kdo v daném regionu získá nejvíce hlasů získá finanční podporu na realizaci projektu ve výši 50 000 korun </a:t>
            </a:r>
          </a:p>
          <a:p>
            <a:r>
              <a:rPr lang="cs-CZ" sz="2600" dirty="0">
                <a:latin typeface="Tesco Handmade Light" pitchFamily="50" charset="0"/>
              </a:rPr>
              <a:t>Bonusové hlasování – </a:t>
            </a:r>
            <a:r>
              <a:rPr lang="cs-CZ" sz="2600" dirty="0" err="1">
                <a:latin typeface="Tesco Handmade Light" pitchFamily="50" charset="0"/>
              </a:rPr>
              <a:t>Facebook</a:t>
            </a:r>
            <a:endParaRPr lang="cs-CZ" sz="2600" dirty="0">
              <a:latin typeface="Tesco Handmade Light" pitchFamily="50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243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6577" y="274638"/>
            <a:ext cx="8879919" cy="1143000"/>
          </a:xfrm>
        </p:spPr>
        <p:txBody>
          <a:bodyPr>
            <a:noAutofit/>
          </a:bodyPr>
          <a:lstStyle/>
          <a:p>
            <a:r>
              <a:rPr lang="cs-CZ" dirty="0">
                <a:latin typeface="Tesco Handmade Bold" pitchFamily="50" charset="0"/>
              </a:rPr>
              <a:t>Komunikační podpora v obchodech</a:t>
            </a:r>
            <a:endParaRPr lang="cs-CZ" dirty="0">
              <a:latin typeface="Tesco Handmade Bold" pitchFamily="50" charset="0"/>
            </a:endParaRP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96752"/>
            <a:ext cx="2128420" cy="307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702" y="1196752"/>
            <a:ext cx="2090776" cy="304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332" y="4883602"/>
            <a:ext cx="1697279" cy="17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2241539" cy="324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672702" y="980728"/>
            <a:ext cx="185973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 smtClean="0">
                <a:latin typeface="Tesco Handmade Light" pitchFamily="50" charset="0"/>
              </a:rPr>
              <a:t>Plakát </a:t>
            </a:r>
            <a:r>
              <a:rPr lang="cs-CZ" sz="1050" dirty="0">
                <a:latin typeface="Tesco Handmade Light" pitchFamily="50" charset="0"/>
              </a:rPr>
              <a:t>A1, A3, A4 obecný </a:t>
            </a:r>
          </a:p>
          <a:p>
            <a:endParaRPr lang="cs-CZ" sz="1050" dirty="0">
              <a:latin typeface="Tesco Handmade Light" pitchFamily="50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7094332" y="4581128"/>
            <a:ext cx="14381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>
                <a:latin typeface="Tesco Handmade Light" pitchFamily="50" charset="0"/>
              </a:rPr>
              <a:t>Nalepovací kolečka na pokladny</a:t>
            </a:r>
          </a:p>
          <a:p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156577" y="1755527"/>
            <a:ext cx="25170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 smtClean="0">
                <a:latin typeface="Tesco Handmade Light" pitchFamily="50" charset="0"/>
              </a:rPr>
              <a:t>Plakát </a:t>
            </a:r>
            <a:r>
              <a:rPr lang="cs-CZ" sz="1050" dirty="0">
                <a:latin typeface="Tesco Handmade Light" pitchFamily="50" charset="0"/>
              </a:rPr>
              <a:t>A4 pro organizace – editovatelné PDF na </a:t>
            </a:r>
            <a:r>
              <a:rPr lang="cs-CZ" sz="1050" dirty="0" smtClean="0">
                <a:latin typeface="Tesco Handmade Light" pitchFamily="50" charset="0"/>
              </a:rPr>
              <a:t>komunitní nástěnku</a:t>
            </a:r>
            <a:endParaRPr lang="cs-CZ" sz="1050" dirty="0">
              <a:latin typeface="Tesco Handmade Light" pitchFamily="50" charset="0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3128400" y="1188477"/>
            <a:ext cx="18597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 smtClean="0">
                <a:latin typeface="Tesco Handmade Light" pitchFamily="50" charset="0"/>
              </a:rPr>
              <a:t>Plakát A1 s anotací o </a:t>
            </a:r>
            <a:r>
              <a:rPr lang="cs-CZ" sz="1050" dirty="0">
                <a:latin typeface="Tesco Handmade Light" pitchFamily="50" charset="0"/>
              </a:rPr>
              <a:t>projektech</a:t>
            </a:r>
            <a:r>
              <a:rPr lang="cs-CZ" sz="1050" dirty="0" smtClean="0">
                <a:latin typeface="Tesco Handmade Light" pitchFamily="50" charset="0"/>
              </a:rPr>
              <a:t> na dané  OJ</a:t>
            </a:r>
            <a:endParaRPr lang="cs-CZ" sz="1050" dirty="0">
              <a:latin typeface="Tesco Handmade Light" pitchFamily="50" charset="0"/>
            </a:endParaRPr>
          </a:p>
          <a:p>
            <a:endParaRPr lang="cs-CZ" sz="1050" dirty="0"/>
          </a:p>
        </p:txBody>
      </p:sp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91" y="4329454"/>
            <a:ext cx="2806571" cy="252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ovéPole 16"/>
          <p:cNvSpPr txBox="1"/>
          <p:nvPr/>
        </p:nvSpPr>
        <p:spPr>
          <a:xfrm>
            <a:off x="1753564" y="6093296"/>
            <a:ext cx="18597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 smtClean="0">
                <a:latin typeface="Tesco Handmade Light" pitchFamily="50" charset="0"/>
              </a:rPr>
              <a:t>Hlasovací zařízení </a:t>
            </a:r>
          </a:p>
          <a:p>
            <a:r>
              <a:rPr lang="cs-CZ" sz="1050" dirty="0" smtClean="0">
                <a:latin typeface="Tesco Handmade Light" pitchFamily="50" charset="0"/>
              </a:rPr>
              <a:t>s žetony</a:t>
            </a:r>
            <a:endParaRPr lang="cs-CZ" sz="1050" dirty="0">
              <a:latin typeface="Tesco Handmade Light" pitchFamily="50" charset="0"/>
            </a:endParaRPr>
          </a:p>
          <a:p>
            <a:endParaRPr lang="cs-CZ" sz="1050" dirty="0"/>
          </a:p>
        </p:txBody>
      </p:sp>
    </p:spTree>
    <p:extLst>
      <p:ext uri="{BB962C8B-B14F-4D97-AF65-F5344CB8AC3E}">
        <p14:creationId xmlns:p14="http://schemas.microsoft.com/office/powerpoint/2010/main" val="316123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248</Words>
  <Application>Microsoft Office PowerPoint</Application>
  <PresentationFormat>Předvádění na obrazovce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8" baseType="lpstr">
      <vt:lpstr>Motiv systému Office</vt:lpstr>
      <vt:lpstr>Acrobat Document</vt:lpstr>
      <vt:lpstr>Podpora regionálních projektů</vt:lpstr>
      <vt:lpstr>O projektu?</vt:lpstr>
      <vt:lpstr>Fáze projektu</vt:lpstr>
      <vt:lpstr>Fáze 1</vt:lpstr>
      <vt:lpstr>Fáze 2 – hlasování</vt:lpstr>
      <vt:lpstr>Komunikační podpora v obchodech</vt:lpstr>
    </vt:vector>
  </TitlesOfParts>
  <Company>Tesco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Podpora regionálních projektů</dc:title>
  <dc:creator>Silhanova, Martina</dc:creator>
  <cp:lastModifiedBy>Silhanova, Martina</cp:lastModifiedBy>
  <cp:revision>21</cp:revision>
  <cp:lastPrinted>2015-04-09T08:15:52Z</cp:lastPrinted>
  <dcterms:created xsi:type="dcterms:W3CDTF">2015-03-11T08:38:26Z</dcterms:created>
  <dcterms:modified xsi:type="dcterms:W3CDTF">2015-06-24T07:07:23Z</dcterms:modified>
</cp:coreProperties>
</file>