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467" r:id="rId3"/>
    <p:sldId id="480" r:id="rId4"/>
    <p:sldId id="472" r:id="rId5"/>
    <p:sldId id="473" r:id="rId6"/>
    <p:sldId id="384" r:id="rId7"/>
    <p:sldId id="481" r:id="rId8"/>
    <p:sldId id="434" r:id="rId9"/>
    <p:sldId id="482" r:id="rId10"/>
    <p:sldId id="483" r:id="rId11"/>
    <p:sldId id="484" r:id="rId12"/>
    <p:sldId id="485" r:id="rId13"/>
    <p:sldId id="486" r:id="rId14"/>
    <p:sldId id="487" r:id="rId15"/>
    <p:sldId id="385" r:id="rId16"/>
    <p:sldId id="488" r:id="rId17"/>
    <p:sldId id="489" r:id="rId18"/>
    <p:sldId id="476" r:id="rId19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03" d="100"/>
          <a:sy n="103" d="100"/>
        </p:scale>
        <p:origin x="138" y="3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C417A7E-BBE4-47A0-9318-41747A30F36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/>
              <a:t>Kliknutím lze upravit styl.</a:t>
            </a:r>
            <a:endParaRPr lang="sk-SK"/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E470E4A1-82E2-4983-A857-BA61CC0CE4C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  <a:endParaRPr lang="sk-SK"/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CC31BA24-011E-4B11-AF29-AFFFB016A8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80DA4E-A701-4F94-92F6-7256A0F6D17C}" type="datetimeFigureOut">
              <a:rPr lang="sk-SK" smtClean="0"/>
              <a:t>18. 6. 2018</a:t>
            </a:fld>
            <a:endParaRPr lang="sk-SK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8164930E-A46A-46BA-914C-B7092F8A32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3497E2F8-6939-4E73-B76A-B0CD225511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6D2162-8E98-483D-93B0-BEFB6FD95A94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0365525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11EC4E4-DE17-493B-9D4B-F7EB3F8A72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sk-SK"/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457C95DA-EC20-4554-AE8F-55A814F3AFD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sk-SK"/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C592EB02-68F1-4770-95E8-0AEE7B5CE6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80DA4E-A701-4F94-92F6-7256A0F6D17C}" type="datetimeFigureOut">
              <a:rPr lang="sk-SK" smtClean="0"/>
              <a:t>18. 6. 2018</a:t>
            </a:fld>
            <a:endParaRPr lang="sk-SK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3468391D-7D36-4498-AFD5-BA9EE42FAA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8613F7FA-8977-471B-B2C1-AC2199E23B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6D2162-8E98-483D-93B0-BEFB6FD95A94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0505907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311DAD8-9491-47D9-9BBC-54B3491A86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/>
              <a:t>Kliknutím lze upravit styl.</a:t>
            </a:r>
            <a:endParaRPr lang="sk-SK"/>
          </a:p>
        </p:txBody>
      </p:sp>
      <p:sp>
        <p:nvSpPr>
          <p:cNvPr id="3" name="Zástupný symbol pro text 2">
            <a:extLst>
              <a:ext uri="{FF2B5EF4-FFF2-40B4-BE49-F238E27FC236}">
                <a16:creationId xmlns:a16="http://schemas.microsoft.com/office/drawing/2014/main" id="{B9E8CA25-C1A6-4619-88BD-CAC322DA13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79245255-75AF-458C-8C21-9CDE24E453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80DA4E-A701-4F94-92F6-7256A0F6D17C}" type="datetimeFigureOut">
              <a:rPr lang="sk-SK" smtClean="0"/>
              <a:t>18. 6. 2018</a:t>
            </a:fld>
            <a:endParaRPr lang="sk-SK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140F7E1A-35E6-4F78-B0D4-90EDCD334F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FDA32026-6D4E-4C2F-83AC-1E3127C466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6D2162-8E98-483D-93B0-BEFB6FD95A94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1253119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35B998B-F9E4-4EB8-8C90-901C715032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sk-SK"/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861DF0B9-B8A1-4B06-9572-7E7611AC7C9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sk-SK"/>
          </a:p>
        </p:txBody>
      </p:sp>
      <p:sp>
        <p:nvSpPr>
          <p:cNvPr id="4" name="Zástupný symbol pro obsah 3">
            <a:extLst>
              <a:ext uri="{FF2B5EF4-FFF2-40B4-BE49-F238E27FC236}">
                <a16:creationId xmlns:a16="http://schemas.microsoft.com/office/drawing/2014/main" id="{673F05B9-E5CA-4051-9808-2E5F86E1858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sk-SK"/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414DE552-AC9A-4200-A2BD-662E397907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80DA4E-A701-4F94-92F6-7256A0F6D17C}" type="datetimeFigureOut">
              <a:rPr lang="sk-SK" smtClean="0"/>
              <a:t>18. 6. 2018</a:t>
            </a:fld>
            <a:endParaRPr lang="sk-SK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BB8BD14A-14F2-4EC0-B59F-4435D4E06A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A1E84007-6F7F-4B53-A387-443C6353CE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6D2162-8E98-483D-93B0-BEFB6FD95A94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037184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5ABABD1-F2D5-494C-B16C-9B4B91E384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sk-SK"/>
          </a:p>
        </p:txBody>
      </p:sp>
      <p:sp>
        <p:nvSpPr>
          <p:cNvPr id="3" name="Zástupný symbol pro text 2">
            <a:extLst>
              <a:ext uri="{FF2B5EF4-FFF2-40B4-BE49-F238E27FC236}">
                <a16:creationId xmlns:a16="http://schemas.microsoft.com/office/drawing/2014/main" id="{CC744CE0-1A3A-4438-A8D6-1BA48C71183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Zástupný symbol pro obsah 3">
            <a:extLst>
              <a:ext uri="{FF2B5EF4-FFF2-40B4-BE49-F238E27FC236}">
                <a16:creationId xmlns:a16="http://schemas.microsoft.com/office/drawing/2014/main" id="{AACA75E4-5CB7-448C-8156-1C42AEFDF0C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sk-SK"/>
          </a:p>
        </p:txBody>
      </p:sp>
      <p:sp>
        <p:nvSpPr>
          <p:cNvPr id="5" name="Zástupný symbol pro text 4">
            <a:extLst>
              <a:ext uri="{FF2B5EF4-FFF2-40B4-BE49-F238E27FC236}">
                <a16:creationId xmlns:a16="http://schemas.microsoft.com/office/drawing/2014/main" id="{3322192A-D739-412A-B7BF-3DD0857F6C4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6" name="Zástupný symbol pro obsah 5">
            <a:extLst>
              <a:ext uri="{FF2B5EF4-FFF2-40B4-BE49-F238E27FC236}">
                <a16:creationId xmlns:a16="http://schemas.microsoft.com/office/drawing/2014/main" id="{1FF20FCE-733E-4E5F-BA75-9F98F6B19B4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sk-SK"/>
          </a:p>
        </p:txBody>
      </p:sp>
      <p:sp>
        <p:nvSpPr>
          <p:cNvPr id="7" name="Zástupný symbol pro datum 6">
            <a:extLst>
              <a:ext uri="{FF2B5EF4-FFF2-40B4-BE49-F238E27FC236}">
                <a16:creationId xmlns:a16="http://schemas.microsoft.com/office/drawing/2014/main" id="{C376396F-A5F0-4E88-854E-1AF5125B71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80DA4E-A701-4F94-92F6-7256A0F6D17C}" type="datetimeFigureOut">
              <a:rPr lang="sk-SK" smtClean="0"/>
              <a:t>18. 6. 2018</a:t>
            </a:fld>
            <a:endParaRPr lang="sk-SK"/>
          </a:p>
        </p:txBody>
      </p:sp>
      <p:sp>
        <p:nvSpPr>
          <p:cNvPr id="8" name="Zástupný symbol pro zápatí 7">
            <a:extLst>
              <a:ext uri="{FF2B5EF4-FFF2-40B4-BE49-F238E27FC236}">
                <a16:creationId xmlns:a16="http://schemas.microsoft.com/office/drawing/2014/main" id="{0D018BB0-213A-4FDB-8BA8-1400DE0813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4D202BA5-037C-47E4-AF7E-856CCC0ACD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6D2162-8E98-483D-93B0-BEFB6FD95A94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0458038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866CD1F-115B-43E9-A9E9-64DA0B2E47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sk-SK"/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8250538F-2A69-4D7A-B176-D57ADBCB45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80DA4E-A701-4F94-92F6-7256A0F6D17C}" type="datetimeFigureOut">
              <a:rPr lang="sk-SK" smtClean="0"/>
              <a:t>18. 6. 2018</a:t>
            </a:fld>
            <a:endParaRPr lang="sk-SK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6EF33E78-0133-4CBA-A088-420AEF66A7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C2622ECA-BFC0-4CC3-BF79-B0B34373AB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6D2162-8E98-483D-93B0-BEFB6FD95A94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8342943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>
            <a:extLst>
              <a:ext uri="{FF2B5EF4-FFF2-40B4-BE49-F238E27FC236}">
                <a16:creationId xmlns:a16="http://schemas.microsoft.com/office/drawing/2014/main" id="{C1E96070-EF07-4DFA-9F31-59A4E68DDE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80DA4E-A701-4F94-92F6-7256A0F6D17C}" type="datetimeFigureOut">
              <a:rPr lang="sk-SK" smtClean="0"/>
              <a:t>18. 6. 2018</a:t>
            </a:fld>
            <a:endParaRPr lang="sk-SK"/>
          </a:p>
        </p:txBody>
      </p:sp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161E742A-1756-4403-9C8F-FD5039BE27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039D11E6-DC2D-4DB8-82B4-9FC7CBD84A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6D2162-8E98-483D-93B0-BEFB6FD95A94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0064722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B9308F0-D357-4A81-A8C8-DAE013FAC8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  <a:endParaRPr lang="sk-SK"/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C50F1EAE-EC82-43CF-99CA-2D8AD92543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sk-SK"/>
          </a:p>
        </p:txBody>
      </p:sp>
      <p:sp>
        <p:nvSpPr>
          <p:cNvPr id="4" name="Zástupný symbol pro text 3">
            <a:extLst>
              <a:ext uri="{FF2B5EF4-FFF2-40B4-BE49-F238E27FC236}">
                <a16:creationId xmlns:a16="http://schemas.microsoft.com/office/drawing/2014/main" id="{CDD1C85A-CAE3-4204-A373-1D64A6DE313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F01EEAC1-ECD8-44B8-86EB-CB578DB5C9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80DA4E-A701-4F94-92F6-7256A0F6D17C}" type="datetimeFigureOut">
              <a:rPr lang="sk-SK" smtClean="0"/>
              <a:t>18. 6. 2018</a:t>
            </a:fld>
            <a:endParaRPr lang="sk-SK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A1252AFF-CC32-4E33-8DDB-15728843DE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D4BFD41C-3399-43EE-9F7C-AD7DA64875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6D2162-8E98-483D-93B0-BEFB6FD95A94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7907686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D92BE2A-D4C6-48A0-90DA-9FF981CFDC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  <a:endParaRPr lang="sk-SK"/>
          </a:p>
        </p:txBody>
      </p:sp>
      <p:sp>
        <p:nvSpPr>
          <p:cNvPr id="3" name="Zástupný symbol obrázku 2">
            <a:extLst>
              <a:ext uri="{FF2B5EF4-FFF2-40B4-BE49-F238E27FC236}">
                <a16:creationId xmlns:a16="http://schemas.microsoft.com/office/drawing/2014/main" id="{03E9A4E9-F74B-448E-B193-BD10F4910D8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k-SK"/>
          </a:p>
        </p:txBody>
      </p:sp>
      <p:sp>
        <p:nvSpPr>
          <p:cNvPr id="4" name="Zástupný symbol pro text 3">
            <a:extLst>
              <a:ext uri="{FF2B5EF4-FFF2-40B4-BE49-F238E27FC236}">
                <a16:creationId xmlns:a16="http://schemas.microsoft.com/office/drawing/2014/main" id="{299EC4CF-FF9C-4581-A403-A7A95E32E26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694AEC01-BAEB-4D2E-AD54-D5D7875708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80DA4E-A701-4F94-92F6-7256A0F6D17C}" type="datetimeFigureOut">
              <a:rPr lang="sk-SK" smtClean="0"/>
              <a:t>18. 6. 2018</a:t>
            </a:fld>
            <a:endParaRPr lang="sk-SK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8F93E308-231D-4BD7-BB75-9BDB7D01B9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09A469FD-577A-432A-B71B-42E99E1690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6D2162-8E98-483D-93B0-BEFB6FD95A94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328952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1B029DE-458F-45C8-AEF4-7DCB20F9E7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sk-SK"/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E91B2271-38D4-43E1-9D0B-4AAA2DC3471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sk-SK"/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F26DE71F-069F-4B73-B048-E91C4813B2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80DA4E-A701-4F94-92F6-7256A0F6D17C}" type="datetimeFigureOut">
              <a:rPr lang="sk-SK" smtClean="0"/>
              <a:t>18. 6. 2018</a:t>
            </a:fld>
            <a:endParaRPr lang="sk-SK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AB7876F9-9E8B-40BD-8F9B-6B273BD4AA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A8A760D2-9EC0-4002-8475-F816BF3338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6D2162-8E98-483D-93B0-BEFB6FD95A94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1467806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>
            <a:extLst>
              <a:ext uri="{FF2B5EF4-FFF2-40B4-BE49-F238E27FC236}">
                <a16:creationId xmlns:a16="http://schemas.microsoft.com/office/drawing/2014/main" id="{9A63A43D-826D-44E8-B7D5-19784AF0AAD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  <a:endParaRPr lang="sk-SK"/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EED2BAF0-85DF-477D-99BF-B0731B6A3B4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sk-SK"/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DBAE429B-32C1-47DA-9A06-91D3FBCBD9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80DA4E-A701-4F94-92F6-7256A0F6D17C}" type="datetimeFigureOut">
              <a:rPr lang="sk-SK" smtClean="0"/>
              <a:t>18. 6. 2018</a:t>
            </a:fld>
            <a:endParaRPr lang="sk-SK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69AC5CB4-67F5-489A-930E-63BBD9FD63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145489D2-D4A3-4883-9FEA-A034FDCFA9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6D2162-8E98-483D-93B0-BEFB6FD95A94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44948007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>
            <a:extLst>
              <a:ext uri="{FF2B5EF4-FFF2-40B4-BE49-F238E27FC236}">
                <a16:creationId xmlns:a16="http://schemas.microsoft.com/office/drawing/2014/main" id="{AC11B715-2563-49B6-A9F3-C24A6324B61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ovéPole 3">
            <a:extLst>
              <a:ext uri="{FF2B5EF4-FFF2-40B4-BE49-F238E27FC236}">
                <a16:creationId xmlns:a16="http://schemas.microsoft.com/office/drawing/2014/main" id="{61E62DA0-A6BA-49B8-889D-EF02BB409DBF}"/>
              </a:ext>
            </a:extLst>
          </p:cNvPr>
          <p:cNvSpPr txBox="1">
            <a:spLocks/>
          </p:cNvSpPr>
          <p:nvPr userDrawn="1"/>
        </p:nvSpPr>
        <p:spPr>
          <a:xfrm>
            <a:off x="11668124" y="6385737"/>
            <a:ext cx="521509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fld id="{18568FE6-6351-4271-BC57-60C6149D6D41}" type="slidenum">
              <a:rPr lang="sk-SK" sz="2400" smtClean="0">
                <a:solidFill>
                  <a:schemeClr val="tx2"/>
                </a:solidFill>
                <a:latin typeface="Work Sans" panose="00000500000000000000" pitchFamily="2" charset="-18"/>
              </a:rPr>
              <a:pPr algn="ctr"/>
              <a:t>‹#›</a:t>
            </a:fld>
            <a:endParaRPr lang="sk-SK" sz="2400">
              <a:solidFill>
                <a:schemeClr val="tx2"/>
              </a:solidFill>
              <a:latin typeface="Work Sans" panose="00000500000000000000" pitchFamily="2" charset="-18"/>
            </a:endParaRPr>
          </a:p>
        </p:txBody>
      </p:sp>
    </p:spTree>
    <p:extLst>
      <p:ext uri="{BB962C8B-B14F-4D97-AF65-F5344CB8AC3E}">
        <p14:creationId xmlns:p14="http://schemas.microsoft.com/office/powerpoint/2010/main" val="11369895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D3DA91F4-F4CB-41AA-8302-7BBDFA9352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  <a:endParaRPr lang="sk-SK"/>
          </a:p>
        </p:txBody>
      </p:sp>
      <p:sp>
        <p:nvSpPr>
          <p:cNvPr id="3" name="Zástupný symbol pro text 2">
            <a:extLst>
              <a:ext uri="{FF2B5EF4-FFF2-40B4-BE49-F238E27FC236}">
                <a16:creationId xmlns:a16="http://schemas.microsoft.com/office/drawing/2014/main" id="{D3D17C7A-AA42-49D5-89A4-E826D39DB2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sk-SK"/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2CF20BCC-3988-4B77-9B9F-F8801E3E489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80DA4E-A701-4F94-92F6-7256A0F6D17C}" type="datetimeFigureOut">
              <a:rPr lang="sk-SK" smtClean="0"/>
              <a:t>18. 6. 2018</a:t>
            </a:fld>
            <a:endParaRPr lang="sk-SK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210D45AC-04A2-45B7-82A4-5C5AAFA66E5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k-SK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5B1D8C2D-2A9E-4EE4-B3D9-A2302742780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6D2162-8E98-483D-93B0-BEFB6FD95A94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0331292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nsightlab.cz/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9.emf"/><Relationship Id="rId4" Type="http://schemas.openxmlformats.org/officeDocument/2006/relationships/image" Target="../media/image8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3.emf"/><Relationship Id="rId4" Type="http://schemas.openxmlformats.org/officeDocument/2006/relationships/image" Target="../media/image12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5.emf"/><Relationship Id="rId4" Type="http://schemas.openxmlformats.org/officeDocument/2006/relationships/image" Target="../media/image14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6.emf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8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nsightlab.cz/" TargetMode="External"/><Relationship Id="rId7" Type="http://schemas.openxmlformats.org/officeDocument/2006/relationships/image" Target="../media/image20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Relationship Id="rId6" Type="http://schemas.openxmlformats.org/officeDocument/2006/relationships/hyperlink" Target="http://www.insightlab.cz/" TargetMode="External"/><Relationship Id="rId5" Type="http://schemas.openxmlformats.org/officeDocument/2006/relationships/hyperlink" Target="mailto:info@insightlab.cz" TargetMode="External"/><Relationship Id="rId4" Type="http://schemas.openxmlformats.org/officeDocument/2006/relationships/image" Target="../media/image3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>
            <a:extLst>
              <a:ext uri="{FF2B5EF4-FFF2-40B4-BE49-F238E27FC236}">
                <a16:creationId xmlns:a16="http://schemas.microsoft.com/office/drawing/2014/main" id="{D54ABCA4-E604-40AD-AF6C-80931766BA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extovéPole 1">
            <a:extLst>
              <a:ext uri="{FF2B5EF4-FFF2-40B4-BE49-F238E27FC236}">
                <a16:creationId xmlns:a16="http://schemas.microsoft.com/office/drawing/2014/main" id="{4703FB94-76C5-4FCB-BFFA-C23E62AA0A11}"/>
              </a:ext>
            </a:extLst>
          </p:cNvPr>
          <p:cNvSpPr txBox="1"/>
          <p:nvPr/>
        </p:nvSpPr>
        <p:spPr>
          <a:xfrm>
            <a:off x="733425" y="5661545"/>
            <a:ext cx="6684412" cy="95410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cs-CZ" sz="2000" dirty="0">
                <a:solidFill>
                  <a:srgbClr val="4F4F4F"/>
                </a:solidFill>
                <a:latin typeface="Libre Franklin" panose="00000800000000000000" pitchFamily="2" charset="-18"/>
              </a:rPr>
              <a:t>Závěrečná zpráva z výzkumu</a:t>
            </a:r>
          </a:p>
          <a:p>
            <a:endParaRPr lang="cs-CZ" sz="1400" dirty="0">
              <a:solidFill>
                <a:srgbClr val="4F4F4F"/>
              </a:solidFill>
              <a:latin typeface="Libre Franklin" panose="00000800000000000000" pitchFamily="2" charset="-18"/>
            </a:endParaRPr>
          </a:p>
          <a:p>
            <a:r>
              <a:rPr lang="cs-CZ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Libre Franklin" panose="00000800000000000000" pitchFamily="2" charset="-18"/>
              </a:rPr>
              <a:t>Vypracováno pro konferenci Fóra dárců</a:t>
            </a:r>
          </a:p>
          <a:p>
            <a:r>
              <a:rPr lang="cs-CZ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Libre Franklin" panose="00000800000000000000" pitchFamily="2" charset="-18"/>
              </a:rPr>
              <a:t>19. 6. 2018</a:t>
            </a:r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id="{3C596B43-A71A-4C02-8BAD-57DF26C6AEF2}"/>
              </a:ext>
            </a:extLst>
          </p:cNvPr>
          <p:cNvSpPr txBox="1"/>
          <p:nvPr/>
        </p:nvSpPr>
        <p:spPr>
          <a:xfrm>
            <a:off x="733425" y="1175266"/>
            <a:ext cx="8007220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cs-CZ" sz="3600" b="1" dirty="0">
                <a:solidFill>
                  <a:schemeClr val="bg1"/>
                </a:solidFill>
                <a:latin typeface="Libre Franklin" panose="00000800000000000000" pitchFamily="2" charset="-18"/>
              </a:rPr>
              <a:t>Dárcovství 2018</a:t>
            </a:r>
          </a:p>
        </p:txBody>
      </p:sp>
      <p:pic>
        <p:nvPicPr>
          <p:cNvPr id="7" name="Obrázek 6" descr="www.insightlab.cz">
            <a:hlinkClick r:id="rId3"/>
            <a:extLst>
              <a:ext uri="{FF2B5EF4-FFF2-40B4-BE49-F238E27FC236}">
                <a16:creationId xmlns:a16="http://schemas.microsoft.com/office/drawing/2014/main" id="{E7938679-1B5F-4B21-BC76-51D4011B91C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25000" y="5895975"/>
            <a:ext cx="2667000" cy="962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07431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>
            <a:extLst>
              <a:ext uri="{FF2B5EF4-FFF2-40B4-BE49-F238E27FC236}">
                <a16:creationId xmlns:a16="http://schemas.microsoft.com/office/drawing/2014/main" id="{DAC6A832-A475-4EE5-B73A-648C77C7A8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6" name="TextovéPole 5">
            <a:extLst>
              <a:ext uri="{FF2B5EF4-FFF2-40B4-BE49-F238E27FC236}">
                <a16:creationId xmlns:a16="http://schemas.microsoft.com/office/drawing/2014/main" id="{F282310A-5488-4E54-986A-224CE2D95DE0}"/>
              </a:ext>
            </a:extLst>
          </p:cNvPr>
          <p:cNvSpPr txBox="1"/>
          <p:nvPr/>
        </p:nvSpPr>
        <p:spPr>
          <a:xfrm>
            <a:off x="676274" y="788432"/>
            <a:ext cx="10039351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pl-PL" sz="3200" dirty="0">
                <a:solidFill>
                  <a:srgbClr val="6E6767"/>
                </a:solidFill>
                <a:latin typeface="Libre Franklin" panose="00000800000000000000" pitchFamily="2" charset="-18"/>
              </a:rPr>
              <a:t>Pozadí výzkumu</a:t>
            </a:r>
            <a:endParaRPr lang="en-US" sz="3200" dirty="0">
              <a:solidFill>
                <a:srgbClr val="6E6767"/>
              </a:solidFill>
              <a:latin typeface="Libre Franklin" panose="00000800000000000000" pitchFamily="2" charset="-18"/>
            </a:endParaRPr>
          </a:p>
        </p:txBody>
      </p:sp>
      <p:sp>
        <p:nvSpPr>
          <p:cNvPr id="7" name="TextovéPole 6">
            <a:extLst>
              <a:ext uri="{FF2B5EF4-FFF2-40B4-BE49-F238E27FC236}">
                <a16:creationId xmlns:a16="http://schemas.microsoft.com/office/drawing/2014/main" id="{AEA207C4-6D2A-4A5C-BD0A-FB31B944AA9F}"/>
              </a:ext>
            </a:extLst>
          </p:cNvPr>
          <p:cNvSpPr txBox="1"/>
          <p:nvPr/>
        </p:nvSpPr>
        <p:spPr>
          <a:xfrm>
            <a:off x="666749" y="480655"/>
            <a:ext cx="5908222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cs-CZ" sz="2000" dirty="0">
                <a:solidFill>
                  <a:srgbClr val="E0E0E0"/>
                </a:solidFill>
                <a:cs typeface="Trirong" panose="00000500000000000000" pitchFamily="2" charset="-34"/>
              </a:rPr>
              <a:t>Dárcovství 2018</a:t>
            </a:r>
          </a:p>
        </p:txBody>
      </p:sp>
      <p:sp>
        <p:nvSpPr>
          <p:cNvPr id="8" name="TextovéPole 7">
            <a:extLst>
              <a:ext uri="{FF2B5EF4-FFF2-40B4-BE49-F238E27FC236}">
                <a16:creationId xmlns:a16="http://schemas.microsoft.com/office/drawing/2014/main" id="{491EA835-992A-4FD1-B008-3572122E836D}"/>
              </a:ext>
            </a:extLst>
          </p:cNvPr>
          <p:cNvSpPr txBox="1">
            <a:spLocks/>
          </p:cNvSpPr>
          <p:nvPr/>
        </p:nvSpPr>
        <p:spPr>
          <a:xfrm>
            <a:off x="11668124" y="6423837"/>
            <a:ext cx="521509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fld id="{18568FE6-6351-4271-BC57-60C6149D6D41}" type="slidenum">
              <a:rPr lang="sk-SK" sz="2000" smtClean="0">
                <a:solidFill>
                  <a:schemeClr val="bg1"/>
                </a:solidFill>
                <a:latin typeface="Work Sans" panose="00000500000000000000" pitchFamily="2" charset="-18"/>
              </a:rPr>
              <a:pPr algn="ctr"/>
              <a:t>2</a:t>
            </a:fld>
            <a:endParaRPr lang="sk-SK" sz="2000" dirty="0">
              <a:solidFill>
                <a:schemeClr val="bg1"/>
              </a:solidFill>
              <a:latin typeface="Work Sans" panose="00000500000000000000" pitchFamily="2" charset="-18"/>
            </a:endParaRPr>
          </a:p>
        </p:txBody>
      </p:sp>
      <p:sp>
        <p:nvSpPr>
          <p:cNvPr id="14" name="TextovéPole 13">
            <a:extLst>
              <a:ext uri="{FF2B5EF4-FFF2-40B4-BE49-F238E27FC236}">
                <a16:creationId xmlns:a16="http://schemas.microsoft.com/office/drawing/2014/main" id="{CB6016A3-2368-46CC-8468-1373D500325D}"/>
              </a:ext>
            </a:extLst>
          </p:cNvPr>
          <p:cNvSpPr txBox="1"/>
          <p:nvPr/>
        </p:nvSpPr>
        <p:spPr>
          <a:xfrm>
            <a:off x="676273" y="1695450"/>
            <a:ext cx="10592617" cy="387798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1" indent="-457200" defTabSz="720000">
              <a:spcBef>
                <a:spcPts val="1800"/>
              </a:spcBef>
              <a:spcAft>
                <a:spcPts val="600"/>
              </a:spcAft>
              <a:buSzPct val="200000"/>
              <a:buBlip>
                <a:blip r:embed="rId3"/>
              </a:buBlip>
              <a:tabLst>
                <a:tab pos="0" algn="l"/>
                <a:tab pos="36000" algn="l"/>
                <a:tab pos="360000" algn="l"/>
              </a:tabLst>
            </a:pPr>
            <a:r>
              <a:rPr lang="cs-CZ" sz="1400" b="1" dirty="0">
                <a:solidFill>
                  <a:srgbClr val="4F4F4F"/>
                </a:solidFill>
              </a:rPr>
              <a:t>Metodologie</a:t>
            </a:r>
          </a:p>
          <a:p>
            <a:pPr lvl="3" indent="-457200" defTabSz="720000">
              <a:spcBef>
                <a:spcPts val="1800"/>
              </a:spcBef>
              <a:spcAft>
                <a:spcPts val="600"/>
              </a:spcAft>
              <a:buSzPct val="200000"/>
              <a:buBlip>
                <a:blip r:embed="rId3"/>
              </a:buBlip>
              <a:tabLst>
                <a:tab pos="0" algn="l"/>
                <a:tab pos="36000" algn="l"/>
                <a:tab pos="360000" algn="l"/>
              </a:tabLst>
            </a:pPr>
            <a:r>
              <a:rPr lang="cs-CZ" sz="1400" dirty="0">
                <a:solidFill>
                  <a:srgbClr val="4F4F4F"/>
                </a:solidFill>
              </a:rPr>
              <a:t>CAWI - Online sběr dat na panelu respondentů v zemích Visegrádské skupiny</a:t>
            </a:r>
          </a:p>
          <a:p>
            <a:pPr lvl="3" indent="-457200" defTabSz="720000">
              <a:spcBef>
                <a:spcPts val="1800"/>
              </a:spcBef>
              <a:spcAft>
                <a:spcPts val="600"/>
              </a:spcAft>
              <a:buSzPct val="200000"/>
              <a:buBlip>
                <a:blip r:embed="rId3"/>
              </a:buBlip>
              <a:tabLst>
                <a:tab pos="0" algn="l"/>
                <a:tab pos="36000" algn="l"/>
                <a:tab pos="360000" algn="l"/>
              </a:tabLst>
            </a:pPr>
            <a:r>
              <a:rPr lang="cs-CZ" sz="1400" dirty="0">
                <a:solidFill>
                  <a:srgbClr val="4F4F4F"/>
                </a:solidFill>
              </a:rPr>
              <a:t>Terénní sběr dat - červen 2018</a:t>
            </a:r>
          </a:p>
          <a:p>
            <a:pPr lvl="3" indent="-457200" defTabSz="720000">
              <a:spcBef>
                <a:spcPts val="1800"/>
              </a:spcBef>
              <a:spcAft>
                <a:spcPts val="600"/>
              </a:spcAft>
              <a:buSzPct val="200000"/>
              <a:buBlip>
                <a:blip r:embed="rId3"/>
              </a:buBlip>
              <a:tabLst>
                <a:tab pos="0" algn="l"/>
                <a:tab pos="36000" algn="l"/>
                <a:tab pos="360000" algn="l"/>
              </a:tabLst>
            </a:pPr>
            <a:r>
              <a:rPr lang="cs-CZ" sz="1400" dirty="0">
                <a:solidFill>
                  <a:srgbClr val="4F4F4F"/>
                </a:solidFill>
              </a:rPr>
              <a:t>Velikost vzorku – 2105 respondentů (Česko – 704, Slovensko – 449, Polsko – 491, Maďarsko – 461)</a:t>
            </a:r>
          </a:p>
          <a:p>
            <a:pPr lvl="3" indent="-457200" defTabSz="720000">
              <a:spcBef>
                <a:spcPts val="1800"/>
              </a:spcBef>
              <a:spcAft>
                <a:spcPts val="600"/>
              </a:spcAft>
              <a:buSzPct val="200000"/>
              <a:buBlip>
                <a:blip r:embed="rId3"/>
              </a:buBlip>
              <a:tabLst>
                <a:tab pos="0" algn="l"/>
                <a:tab pos="36000" algn="l"/>
                <a:tab pos="360000" algn="l"/>
              </a:tabLst>
            </a:pPr>
            <a:r>
              <a:rPr lang="cs-CZ" sz="1400" dirty="0">
                <a:solidFill>
                  <a:srgbClr val="4F4F4F"/>
                </a:solidFill>
              </a:rPr>
              <a:t>Typ výběru – kvótní (pohlaví, věk, kraj)</a:t>
            </a:r>
          </a:p>
          <a:p>
            <a:pPr lvl="1" indent="-457200" defTabSz="720000">
              <a:spcBef>
                <a:spcPts val="1800"/>
              </a:spcBef>
              <a:spcAft>
                <a:spcPts val="600"/>
              </a:spcAft>
              <a:buSzPct val="200000"/>
              <a:buBlip>
                <a:blip r:embed="rId3"/>
              </a:buBlip>
              <a:tabLst>
                <a:tab pos="0" algn="l"/>
                <a:tab pos="36000" algn="l"/>
                <a:tab pos="360000" algn="l"/>
              </a:tabLst>
            </a:pPr>
            <a:r>
              <a:rPr lang="cs-CZ" sz="1400" b="1" dirty="0">
                <a:solidFill>
                  <a:srgbClr val="4F4F4F"/>
                </a:solidFill>
              </a:rPr>
              <a:t>Témata výzkumu</a:t>
            </a:r>
          </a:p>
          <a:p>
            <a:pPr lvl="3" indent="-457200" defTabSz="720000">
              <a:spcBef>
                <a:spcPts val="1800"/>
              </a:spcBef>
              <a:spcAft>
                <a:spcPts val="600"/>
              </a:spcAft>
              <a:buSzPct val="200000"/>
              <a:buBlip>
                <a:blip r:embed="rId3"/>
              </a:buBlip>
              <a:tabLst>
                <a:tab pos="0" algn="l"/>
                <a:tab pos="36000" algn="l"/>
                <a:tab pos="360000" algn="l"/>
              </a:tabLst>
            </a:pPr>
            <a:r>
              <a:rPr lang="cs-CZ" sz="1400" dirty="0">
                <a:solidFill>
                  <a:srgbClr val="4F4F4F"/>
                </a:solidFill>
              </a:rPr>
              <a:t>Individuální dárcovství</a:t>
            </a:r>
          </a:p>
          <a:p>
            <a:pPr lvl="3" indent="-457200" defTabSz="720000">
              <a:spcBef>
                <a:spcPts val="1800"/>
              </a:spcBef>
              <a:spcAft>
                <a:spcPts val="600"/>
              </a:spcAft>
              <a:buSzPct val="200000"/>
              <a:buBlip>
                <a:blip r:embed="rId3"/>
              </a:buBlip>
              <a:tabLst>
                <a:tab pos="0" algn="l"/>
                <a:tab pos="36000" algn="l"/>
                <a:tab pos="360000" algn="l"/>
              </a:tabLst>
            </a:pPr>
            <a:r>
              <a:rPr lang="cs-CZ" sz="1400" dirty="0">
                <a:solidFill>
                  <a:srgbClr val="4F4F4F"/>
                </a:solidFill>
              </a:rPr>
              <a:t>Start-</a:t>
            </a:r>
            <a:r>
              <a:rPr lang="cs-CZ" sz="1400" dirty="0" err="1">
                <a:solidFill>
                  <a:srgbClr val="4F4F4F"/>
                </a:solidFill>
              </a:rPr>
              <a:t>upy</a:t>
            </a:r>
            <a:r>
              <a:rPr lang="cs-CZ" sz="1400" dirty="0">
                <a:solidFill>
                  <a:srgbClr val="4F4F4F"/>
                </a:solidFill>
              </a:rPr>
              <a:t> a jejich uplatnění v oblasti veřejně prospěšných projektů</a:t>
            </a:r>
          </a:p>
        </p:txBody>
      </p:sp>
    </p:spTree>
    <p:extLst>
      <p:ext uri="{BB962C8B-B14F-4D97-AF65-F5344CB8AC3E}">
        <p14:creationId xmlns:p14="http://schemas.microsoft.com/office/powerpoint/2010/main" val="27965769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Obrázek 11">
            <a:extLst>
              <a:ext uri="{FF2B5EF4-FFF2-40B4-BE49-F238E27FC236}">
                <a16:creationId xmlns:a16="http://schemas.microsoft.com/office/drawing/2014/main" id="{DCA2D00E-0424-45FA-B302-C1A214D26A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7" name="TextovéPole 6">
            <a:extLst>
              <a:ext uri="{FF2B5EF4-FFF2-40B4-BE49-F238E27FC236}">
                <a16:creationId xmlns:a16="http://schemas.microsoft.com/office/drawing/2014/main" id="{5897D4C3-5BEE-4EF9-B14A-27147CF88A34}"/>
              </a:ext>
            </a:extLst>
          </p:cNvPr>
          <p:cNvSpPr txBox="1"/>
          <p:nvPr/>
        </p:nvSpPr>
        <p:spPr>
          <a:xfrm>
            <a:off x="666750" y="480655"/>
            <a:ext cx="5800725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cs-CZ" sz="2000" dirty="0">
                <a:solidFill>
                  <a:srgbClr val="E0E0E0"/>
                </a:solidFill>
                <a:cs typeface="Trirong" panose="00000500000000000000" pitchFamily="2" charset="-34"/>
              </a:rPr>
              <a:t>Dárcovství 2018</a:t>
            </a:r>
          </a:p>
        </p:txBody>
      </p:sp>
      <p:sp>
        <p:nvSpPr>
          <p:cNvPr id="8" name="TextovéPole 7">
            <a:extLst>
              <a:ext uri="{FF2B5EF4-FFF2-40B4-BE49-F238E27FC236}">
                <a16:creationId xmlns:a16="http://schemas.microsoft.com/office/drawing/2014/main" id="{F33D1192-181C-4121-8D3A-0BDD8BFA00EE}"/>
              </a:ext>
            </a:extLst>
          </p:cNvPr>
          <p:cNvSpPr txBox="1"/>
          <p:nvPr/>
        </p:nvSpPr>
        <p:spPr>
          <a:xfrm>
            <a:off x="676275" y="788432"/>
            <a:ext cx="6934200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cs-CZ" sz="3200" dirty="0">
                <a:solidFill>
                  <a:srgbClr val="4F4F4F"/>
                </a:solidFill>
                <a:latin typeface="Libre Franklin" panose="00000800000000000000" pitchFamily="2" charset="-18"/>
              </a:rPr>
              <a:t>Otázky</a:t>
            </a:r>
            <a:endParaRPr lang="en-US" sz="3200" dirty="0">
              <a:solidFill>
                <a:srgbClr val="4F4F4F"/>
              </a:solidFill>
              <a:latin typeface="Libre Franklin" panose="00000800000000000000" pitchFamily="2" charset="-18"/>
            </a:endParaRPr>
          </a:p>
        </p:txBody>
      </p:sp>
      <p:sp>
        <p:nvSpPr>
          <p:cNvPr id="9" name="TextovéPole 8">
            <a:extLst>
              <a:ext uri="{FF2B5EF4-FFF2-40B4-BE49-F238E27FC236}">
                <a16:creationId xmlns:a16="http://schemas.microsoft.com/office/drawing/2014/main" id="{5D4E668F-5BF5-47CD-B2C7-A496E8EF7FFA}"/>
              </a:ext>
            </a:extLst>
          </p:cNvPr>
          <p:cNvSpPr txBox="1">
            <a:spLocks/>
          </p:cNvSpPr>
          <p:nvPr/>
        </p:nvSpPr>
        <p:spPr>
          <a:xfrm>
            <a:off x="11668124" y="6423837"/>
            <a:ext cx="521509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fld id="{18568FE6-6351-4271-BC57-60C6149D6D41}" type="slidenum">
              <a:rPr lang="sk-SK" sz="2000" smtClean="0">
                <a:solidFill>
                  <a:schemeClr val="bg1"/>
                </a:solidFill>
                <a:latin typeface="Work Sans" panose="00000500000000000000" pitchFamily="2" charset="-18"/>
              </a:rPr>
              <a:pPr algn="ctr"/>
              <a:t>3</a:t>
            </a:fld>
            <a:endParaRPr lang="sk-SK" sz="2000" dirty="0">
              <a:solidFill>
                <a:schemeClr val="bg1"/>
              </a:solidFill>
              <a:latin typeface="Work Sans" panose="00000500000000000000" pitchFamily="2" charset="-18"/>
            </a:endParaRPr>
          </a:p>
        </p:txBody>
      </p:sp>
      <p:sp>
        <p:nvSpPr>
          <p:cNvPr id="10" name="TextovéPole 9">
            <a:extLst>
              <a:ext uri="{FF2B5EF4-FFF2-40B4-BE49-F238E27FC236}">
                <a16:creationId xmlns:a16="http://schemas.microsoft.com/office/drawing/2014/main" id="{12309B4B-31FD-4391-A776-D438BEE64B84}"/>
              </a:ext>
            </a:extLst>
          </p:cNvPr>
          <p:cNvSpPr txBox="1"/>
          <p:nvPr/>
        </p:nvSpPr>
        <p:spPr>
          <a:xfrm>
            <a:off x="676274" y="1695450"/>
            <a:ext cx="11061636" cy="470898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1" indent="-457200" defTabSz="720000">
              <a:spcBef>
                <a:spcPts val="600"/>
              </a:spcBef>
              <a:spcAft>
                <a:spcPts val="600"/>
              </a:spcAft>
              <a:buSzPct val="200000"/>
              <a:buBlip>
                <a:blip r:embed="rId3"/>
              </a:buBlip>
              <a:tabLst>
                <a:tab pos="0" algn="l"/>
                <a:tab pos="36000" algn="l"/>
                <a:tab pos="360000" algn="l"/>
              </a:tabLst>
            </a:pPr>
            <a:r>
              <a:rPr lang="cs-CZ" sz="1400" dirty="0">
                <a:solidFill>
                  <a:srgbClr val="4F4F4F"/>
                </a:solidFill>
              </a:rPr>
              <a:t>Podporujete finančně různé veřejně prospěšné aktivity jako např. humanitární organizace, hendikepované, dětské domovy, opuštěná zvířata apod.?</a:t>
            </a:r>
          </a:p>
          <a:p>
            <a:pPr lvl="1" indent="-457200" defTabSz="720000">
              <a:spcBef>
                <a:spcPts val="600"/>
              </a:spcBef>
              <a:spcAft>
                <a:spcPts val="600"/>
              </a:spcAft>
              <a:buSzPct val="200000"/>
              <a:buBlip>
                <a:blip r:embed="rId3"/>
              </a:buBlip>
              <a:tabLst>
                <a:tab pos="0" algn="l"/>
                <a:tab pos="36000" algn="l"/>
                <a:tab pos="360000" algn="l"/>
              </a:tabLst>
            </a:pPr>
            <a:r>
              <a:rPr lang="cs-CZ" sz="1400" dirty="0">
                <a:solidFill>
                  <a:srgbClr val="4F4F4F"/>
                </a:solidFill>
              </a:rPr>
              <a:t>Na základě čeho se rozhodujete (byste se rozhodoval/a) o tom, že na nějaký projekt svými penězi přispějete?</a:t>
            </a:r>
          </a:p>
          <a:p>
            <a:pPr lvl="1" indent="-457200" defTabSz="720000">
              <a:spcBef>
                <a:spcPts val="600"/>
              </a:spcBef>
              <a:spcAft>
                <a:spcPts val="600"/>
              </a:spcAft>
              <a:buSzPct val="200000"/>
              <a:buBlip>
                <a:blip r:embed="rId3"/>
              </a:buBlip>
              <a:tabLst>
                <a:tab pos="0" algn="l"/>
                <a:tab pos="36000" algn="l"/>
                <a:tab pos="360000" algn="l"/>
              </a:tabLst>
            </a:pPr>
            <a:r>
              <a:rPr lang="cs-CZ" sz="1400" dirty="0">
                <a:solidFill>
                  <a:srgbClr val="4F4F4F"/>
                </a:solidFill>
              </a:rPr>
              <a:t>Kterou z následujících platebních metod byste Vy osobně zvažoval/a pro podporu dobročinných organizací?</a:t>
            </a:r>
          </a:p>
          <a:p>
            <a:pPr lvl="1" indent="-457200" defTabSz="720000">
              <a:spcBef>
                <a:spcPts val="600"/>
              </a:spcBef>
              <a:spcAft>
                <a:spcPts val="600"/>
              </a:spcAft>
              <a:buSzPct val="200000"/>
              <a:buBlip>
                <a:blip r:embed="rId3"/>
              </a:buBlip>
              <a:tabLst>
                <a:tab pos="0" algn="l"/>
                <a:tab pos="36000" algn="l"/>
                <a:tab pos="360000" algn="l"/>
              </a:tabLst>
            </a:pPr>
            <a:r>
              <a:rPr lang="cs-CZ" sz="1400" dirty="0">
                <a:solidFill>
                  <a:srgbClr val="4F4F4F"/>
                </a:solidFill>
              </a:rPr>
              <a:t>Zajímáte se o to, jakým způsobem využívá peníze organizace, které jste poskytl/a peněžní dar?</a:t>
            </a:r>
          </a:p>
          <a:p>
            <a:pPr lvl="1" indent="-457200" defTabSz="720000">
              <a:spcBef>
                <a:spcPts val="600"/>
              </a:spcBef>
              <a:spcAft>
                <a:spcPts val="600"/>
              </a:spcAft>
              <a:buSzPct val="200000"/>
              <a:buBlip>
                <a:blip r:embed="rId3"/>
              </a:buBlip>
              <a:tabLst>
                <a:tab pos="0" algn="l"/>
                <a:tab pos="36000" algn="l"/>
                <a:tab pos="360000" algn="l"/>
              </a:tabLst>
            </a:pPr>
            <a:r>
              <a:rPr lang="cs-CZ" sz="1400" dirty="0">
                <a:solidFill>
                  <a:srgbClr val="4F4F4F"/>
                </a:solidFill>
              </a:rPr>
              <a:t>Jakou výši jednorázového příspěvku na dobročinnost považujete ještě za malý příspěvek?</a:t>
            </a:r>
          </a:p>
          <a:p>
            <a:pPr lvl="1" indent="-457200" defTabSz="720000">
              <a:spcBef>
                <a:spcPts val="600"/>
              </a:spcBef>
              <a:spcAft>
                <a:spcPts val="600"/>
              </a:spcAft>
              <a:buSzPct val="200000"/>
              <a:buBlip>
                <a:blip r:embed="rId3"/>
              </a:buBlip>
              <a:tabLst>
                <a:tab pos="0" algn="l"/>
                <a:tab pos="36000" algn="l"/>
                <a:tab pos="360000" algn="l"/>
              </a:tabLst>
            </a:pPr>
            <a:r>
              <a:rPr lang="cs-CZ" sz="1400" dirty="0">
                <a:solidFill>
                  <a:srgbClr val="4F4F4F"/>
                </a:solidFill>
              </a:rPr>
              <a:t>A jakou výši jednorázového příspěvku na dobročinnost považujete již za velký příspěvek?</a:t>
            </a:r>
          </a:p>
          <a:p>
            <a:pPr lvl="1" indent="-457200" defTabSz="720000">
              <a:spcBef>
                <a:spcPts val="600"/>
              </a:spcBef>
              <a:spcAft>
                <a:spcPts val="600"/>
              </a:spcAft>
              <a:buSzPct val="200000"/>
              <a:buBlip>
                <a:blip r:embed="rId3"/>
              </a:buBlip>
              <a:tabLst>
                <a:tab pos="0" algn="l"/>
                <a:tab pos="36000" algn="l"/>
                <a:tab pos="360000" algn="l"/>
              </a:tabLst>
            </a:pPr>
            <a:r>
              <a:rPr lang="cs-CZ" sz="1400" dirty="0">
                <a:solidFill>
                  <a:srgbClr val="4F4F4F"/>
                </a:solidFill>
              </a:rPr>
              <a:t>Byl/a byste ochoten / ochotna věnovat každý měsíc část svého volného času ve prospěch nějakého veřejně prospěšného projektu?</a:t>
            </a:r>
          </a:p>
          <a:p>
            <a:pPr lvl="1" indent="-457200" defTabSz="720000">
              <a:spcBef>
                <a:spcPts val="600"/>
              </a:spcBef>
              <a:spcAft>
                <a:spcPts val="600"/>
              </a:spcAft>
              <a:buSzPct val="200000"/>
              <a:buBlip>
                <a:blip r:embed="rId3"/>
              </a:buBlip>
              <a:tabLst>
                <a:tab pos="0" algn="l"/>
                <a:tab pos="36000" algn="l"/>
                <a:tab pos="360000" algn="l"/>
              </a:tabLst>
            </a:pPr>
            <a:r>
              <a:rPr lang="cs-CZ" sz="1400" dirty="0">
                <a:solidFill>
                  <a:srgbClr val="4F4F4F"/>
                </a:solidFill>
              </a:rPr>
              <a:t>Kolik času byste byl/a ochoten / ochotna věnovat měsíčně Vámi vybranému dobročinnému projektu?</a:t>
            </a:r>
          </a:p>
          <a:p>
            <a:pPr lvl="1" indent="-457200" defTabSz="720000">
              <a:spcBef>
                <a:spcPts val="600"/>
              </a:spcBef>
              <a:spcAft>
                <a:spcPts val="600"/>
              </a:spcAft>
              <a:buSzPct val="200000"/>
              <a:buBlip>
                <a:blip r:embed="rId3"/>
              </a:buBlip>
              <a:tabLst>
                <a:tab pos="0" algn="l"/>
                <a:tab pos="36000" algn="l"/>
                <a:tab pos="360000" algn="l"/>
              </a:tabLst>
            </a:pPr>
            <a:r>
              <a:rPr lang="cs-CZ" sz="1400" dirty="0">
                <a:solidFill>
                  <a:srgbClr val="4F4F4F"/>
                </a:solidFill>
              </a:rPr>
              <a:t>Víte alespoň přibližně, co znamená start-up?</a:t>
            </a:r>
          </a:p>
          <a:p>
            <a:pPr lvl="1" indent="-457200" defTabSz="720000">
              <a:spcBef>
                <a:spcPts val="600"/>
              </a:spcBef>
              <a:spcAft>
                <a:spcPts val="600"/>
              </a:spcAft>
              <a:buSzPct val="200000"/>
              <a:buBlip>
                <a:blip r:embed="rId3"/>
              </a:buBlip>
              <a:tabLst>
                <a:tab pos="0" algn="l"/>
                <a:tab pos="36000" algn="l"/>
                <a:tab pos="360000" algn="l"/>
              </a:tabLst>
            </a:pPr>
            <a:r>
              <a:rPr lang="cs-CZ" sz="1400" dirty="0">
                <a:solidFill>
                  <a:srgbClr val="4F4F4F"/>
                </a:solidFill>
              </a:rPr>
              <a:t>Pokuste se svými slovy charakterizovat start-up.</a:t>
            </a:r>
          </a:p>
          <a:p>
            <a:pPr lvl="1" indent="-457200" defTabSz="720000">
              <a:spcBef>
                <a:spcPts val="600"/>
              </a:spcBef>
              <a:spcAft>
                <a:spcPts val="600"/>
              </a:spcAft>
              <a:buSzPct val="200000"/>
              <a:buBlip>
                <a:blip r:embed="rId3"/>
              </a:buBlip>
              <a:tabLst>
                <a:tab pos="0" algn="l"/>
                <a:tab pos="36000" algn="l"/>
                <a:tab pos="360000" algn="l"/>
              </a:tabLst>
            </a:pPr>
            <a:r>
              <a:rPr lang="cs-CZ" sz="1400" dirty="0">
                <a:solidFill>
                  <a:srgbClr val="4F4F4F"/>
                </a:solidFill>
              </a:rPr>
              <a:t>Start-up je podnikatelský subjekt, typicky popsaný jako nově založená či začínající společnost a rychle se vyvíjející a měnící společnost. Myslíte si, že by měly start-</a:t>
            </a:r>
            <a:r>
              <a:rPr lang="cs-CZ" sz="1400" dirty="0" err="1">
                <a:solidFill>
                  <a:srgbClr val="4F4F4F"/>
                </a:solidFill>
              </a:rPr>
              <a:t>upové</a:t>
            </a:r>
            <a:r>
              <a:rPr lang="cs-CZ" sz="1400" dirty="0">
                <a:solidFill>
                  <a:srgbClr val="4F4F4F"/>
                </a:solidFill>
              </a:rPr>
              <a:t> společnosti uplatnění v oblasti veřejně prospěšného sektoru?</a:t>
            </a:r>
          </a:p>
          <a:p>
            <a:pPr lvl="1" indent="-457200" defTabSz="720000">
              <a:spcBef>
                <a:spcPts val="600"/>
              </a:spcBef>
              <a:spcAft>
                <a:spcPts val="600"/>
              </a:spcAft>
              <a:buSzPct val="200000"/>
              <a:buBlip>
                <a:blip r:embed="rId3"/>
              </a:buBlip>
              <a:tabLst>
                <a:tab pos="0" algn="l"/>
                <a:tab pos="36000" algn="l"/>
                <a:tab pos="360000" algn="l"/>
              </a:tabLst>
            </a:pPr>
            <a:r>
              <a:rPr lang="cs-CZ" sz="1400" dirty="0">
                <a:solidFill>
                  <a:srgbClr val="4F4F4F"/>
                </a:solidFill>
              </a:rPr>
              <a:t>Jak by se podle Vás mohly start-</a:t>
            </a:r>
            <a:r>
              <a:rPr lang="cs-CZ" sz="1400" dirty="0" err="1">
                <a:solidFill>
                  <a:srgbClr val="4F4F4F"/>
                </a:solidFill>
              </a:rPr>
              <a:t>upy</a:t>
            </a:r>
            <a:r>
              <a:rPr lang="cs-CZ" sz="1400" dirty="0">
                <a:solidFill>
                  <a:srgbClr val="4F4F4F"/>
                </a:solidFill>
              </a:rPr>
              <a:t> uplatnit v oblasti veřejně prospěšného sektoru?</a:t>
            </a:r>
          </a:p>
        </p:txBody>
      </p:sp>
    </p:spTree>
    <p:extLst>
      <p:ext uri="{BB962C8B-B14F-4D97-AF65-F5344CB8AC3E}">
        <p14:creationId xmlns:p14="http://schemas.microsoft.com/office/powerpoint/2010/main" val="5163867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>
            <a:extLst>
              <a:ext uri="{FF2B5EF4-FFF2-40B4-BE49-F238E27FC236}">
                <a16:creationId xmlns:a16="http://schemas.microsoft.com/office/drawing/2014/main" id="{6D3B33DB-179C-4D97-8D4D-E8C5D8CF61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ovéPole 3">
            <a:extLst>
              <a:ext uri="{FF2B5EF4-FFF2-40B4-BE49-F238E27FC236}">
                <a16:creationId xmlns:a16="http://schemas.microsoft.com/office/drawing/2014/main" id="{77324081-C18F-4F25-8C0D-FF7D3BFD9217}"/>
              </a:ext>
            </a:extLst>
          </p:cNvPr>
          <p:cNvSpPr txBox="1">
            <a:spLocks/>
          </p:cNvSpPr>
          <p:nvPr/>
        </p:nvSpPr>
        <p:spPr>
          <a:xfrm>
            <a:off x="11668124" y="6423837"/>
            <a:ext cx="521509" cy="307777"/>
          </a:xfrm>
          <a:prstGeom prst="rect">
            <a:avLst/>
          </a:prstGeom>
          <a:solidFill>
            <a:schemeClr val="bg1">
              <a:tint val="95000"/>
              <a:satMod val="170000"/>
            </a:schemeClr>
          </a:solidFill>
        </p:spPr>
        <p:txBody>
          <a:bodyPr wrap="square" lIns="0" tIns="0" rIns="0" bIns="0" rtlCol="0">
            <a:spAutoFit/>
          </a:bodyPr>
          <a:lstStyle/>
          <a:p>
            <a:pPr algn="ctr"/>
            <a:fld id="{18568FE6-6351-4271-BC57-60C6149D6D41}" type="slidenum">
              <a:rPr lang="sk-SK" sz="2000" smtClean="0">
                <a:solidFill>
                  <a:srgbClr val="6E6767"/>
                </a:solidFill>
                <a:latin typeface="Work Sans" panose="00000500000000000000" pitchFamily="2" charset="-18"/>
              </a:rPr>
              <a:pPr algn="ctr"/>
              <a:t>4</a:t>
            </a:fld>
            <a:endParaRPr lang="sk-SK" sz="2000" dirty="0">
              <a:solidFill>
                <a:srgbClr val="6E6767"/>
              </a:solidFill>
              <a:latin typeface="Work Sans" panose="00000500000000000000" pitchFamily="2" charset="-18"/>
            </a:endParaRPr>
          </a:p>
        </p:txBody>
      </p:sp>
      <p:sp>
        <p:nvSpPr>
          <p:cNvPr id="5" name="TextovéPole 4">
            <a:extLst>
              <a:ext uri="{FF2B5EF4-FFF2-40B4-BE49-F238E27FC236}">
                <a16:creationId xmlns:a16="http://schemas.microsoft.com/office/drawing/2014/main" id="{BA329558-6E63-4452-97ED-FD9D362B5E96}"/>
              </a:ext>
            </a:extLst>
          </p:cNvPr>
          <p:cNvSpPr txBox="1"/>
          <p:nvPr/>
        </p:nvSpPr>
        <p:spPr>
          <a:xfrm>
            <a:off x="2591980" y="3182779"/>
            <a:ext cx="7008041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cs-CZ" sz="3200" noProof="1">
                <a:solidFill>
                  <a:schemeClr val="bg1"/>
                </a:solidFill>
                <a:latin typeface="Libre Franklin" panose="00000800000000000000" pitchFamily="2" charset="-18"/>
              </a:rPr>
              <a:t>Hlavní zjištění</a:t>
            </a:r>
          </a:p>
        </p:txBody>
      </p:sp>
    </p:spTree>
    <p:extLst>
      <p:ext uri="{BB962C8B-B14F-4D97-AF65-F5344CB8AC3E}">
        <p14:creationId xmlns:p14="http://schemas.microsoft.com/office/powerpoint/2010/main" val="27798573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Obrázek 9">
            <a:extLst>
              <a:ext uri="{FF2B5EF4-FFF2-40B4-BE49-F238E27FC236}">
                <a16:creationId xmlns:a16="http://schemas.microsoft.com/office/drawing/2014/main" id="{478AA8A7-12EC-45A9-8C63-F78582F179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6" name="TextovéPole 5">
            <a:extLst>
              <a:ext uri="{FF2B5EF4-FFF2-40B4-BE49-F238E27FC236}">
                <a16:creationId xmlns:a16="http://schemas.microsoft.com/office/drawing/2014/main" id="{F282310A-5488-4E54-986A-224CE2D95DE0}"/>
              </a:ext>
            </a:extLst>
          </p:cNvPr>
          <p:cNvSpPr txBox="1"/>
          <p:nvPr/>
        </p:nvSpPr>
        <p:spPr>
          <a:xfrm>
            <a:off x="676274" y="788432"/>
            <a:ext cx="10039351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cs-CZ" sz="3200" dirty="0">
                <a:solidFill>
                  <a:srgbClr val="6E6767"/>
                </a:solidFill>
                <a:latin typeface="Libre Franklin" panose="00000800000000000000" pitchFamily="2" charset="-18"/>
              </a:rPr>
              <a:t>Hlavní zjištění</a:t>
            </a:r>
            <a:endParaRPr lang="en-US" sz="3200" dirty="0">
              <a:solidFill>
                <a:srgbClr val="6E6767"/>
              </a:solidFill>
              <a:latin typeface="Libre Franklin" panose="00000800000000000000" pitchFamily="2" charset="-18"/>
            </a:endParaRPr>
          </a:p>
        </p:txBody>
      </p:sp>
      <p:sp>
        <p:nvSpPr>
          <p:cNvPr id="7" name="TextovéPole 6">
            <a:extLst>
              <a:ext uri="{FF2B5EF4-FFF2-40B4-BE49-F238E27FC236}">
                <a16:creationId xmlns:a16="http://schemas.microsoft.com/office/drawing/2014/main" id="{AEA207C4-6D2A-4A5C-BD0A-FB31B944AA9F}"/>
              </a:ext>
            </a:extLst>
          </p:cNvPr>
          <p:cNvSpPr txBox="1"/>
          <p:nvPr/>
        </p:nvSpPr>
        <p:spPr>
          <a:xfrm>
            <a:off x="666749" y="480655"/>
            <a:ext cx="4810319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cs-CZ" sz="2000" dirty="0">
                <a:solidFill>
                  <a:srgbClr val="E0E0E0"/>
                </a:solidFill>
                <a:cs typeface="Trirong" panose="00000500000000000000" pitchFamily="2" charset="-34"/>
              </a:rPr>
              <a:t>Dárcovství 2018</a:t>
            </a:r>
          </a:p>
        </p:txBody>
      </p:sp>
      <p:sp>
        <p:nvSpPr>
          <p:cNvPr id="8" name="TextovéPole 7">
            <a:extLst>
              <a:ext uri="{FF2B5EF4-FFF2-40B4-BE49-F238E27FC236}">
                <a16:creationId xmlns:a16="http://schemas.microsoft.com/office/drawing/2014/main" id="{491EA835-992A-4FD1-B008-3572122E836D}"/>
              </a:ext>
            </a:extLst>
          </p:cNvPr>
          <p:cNvSpPr txBox="1">
            <a:spLocks/>
          </p:cNvSpPr>
          <p:nvPr/>
        </p:nvSpPr>
        <p:spPr>
          <a:xfrm>
            <a:off x="11668124" y="6423837"/>
            <a:ext cx="521509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fld id="{18568FE6-6351-4271-BC57-60C6149D6D41}" type="slidenum">
              <a:rPr lang="sk-SK" sz="2000" smtClean="0">
                <a:solidFill>
                  <a:schemeClr val="bg1"/>
                </a:solidFill>
                <a:latin typeface="Work Sans" panose="00000500000000000000" pitchFamily="2" charset="-18"/>
              </a:rPr>
              <a:pPr algn="ctr"/>
              <a:t>5</a:t>
            </a:fld>
            <a:endParaRPr lang="sk-SK" sz="2000" dirty="0">
              <a:solidFill>
                <a:schemeClr val="bg1"/>
              </a:solidFill>
              <a:latin typeface="Work Sans" panose="00000500000000000000" pitchFamily="2" charset="-18"/>
            </a:endParaRPr>
          </a:p>
        </p:txBody>
      </p:sp>
      <p:sp>
        <p:nvSpPr>
          <p:cNvPr id="9" name="TextovéPole 8">
            <a:extLst>
              <a:ext uri="{FF2B5EF4-FFF2-40B4-BE49-F238E27FC236}">
                <a16:creationId xmlns:a16="http://schemas.microsoft.com/office/drawing/2014/main" id="{CE19B2AC-8C2D-484A-9476-A3C473252AAB}"/>
              </a:ext>
            </a:extLst>
          </p:cNvPr>
          <p:cNvSpPr txBox="1"/>
          <p:nvPr/>
        </p:nvSpPr>
        <p:spPr>
          <a:xfrm>
            <a:off x="676274" y="1701382"/>
            <a:ext cx="11276240" cy="38625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1" indent="-457200" defTabSz="720000">
              <a:spcBef>
                <a:spcPts val="1200"/>
              </a:spcBef>
              <a:spcAft>
                <a:spcPts val="600"/>
              </a:spcAft>
              <a:buSzPct val="200000"/>
              <a:buBlip>
                <a:blip r:embed="rId3"/>
              </a:buBlip>
              <a:tabLst>
                <a:tab pos="0" algn="l"/>
                <a:tab pos="36000" algn="l"/>
                <a:tab pos="360000" algn="l"/>
              </a:tabLst>
            </a:pPr>
            <a:r>
              <a:rPr lang="cs-CZ" sz="1400" dirty="0">
                <a:solidFill>
                  <a:srgbClr val="4F4F4F"/>
                </a:solidFill>
              </a:rPr>
              <a:t>Pouze 12 % lidí ze svého příjmu </a:t>
            </a:r>
            <a:r>
              <a:rPr lang="cs-CZ" sz="1400" b="1" dirty="0">
                <a:solidFill>
                  <a:srgbClr val="4F4F4F"/>
                </a:solidFill>
              </a:rPr>
              <a:t>pravidelně</a:t>
            </a:r>
            <a:r>
              <a:rPr lang="cs-CZ" sz="1400" dirty="0">
                <a:solidFill>
                  <a:srgbClr val="4F4F4F"/>
                </a:solidFill>
              </a:rPr>
              <a:t> podporuje nějakou veřejně prospěšnou aktivitu. </a:t>
            </a:r>
            <a:r>
              <a:rPr lang="cs-CZ" sz="1400" b="1" dirty="0">
                <a:solidFill>
                  <a:srgbClr val="4F4F4F"/>
                </a:solidFill>
              </a:rPr>
              <a:t>Pravidelně</a:t>
            </a:r>
            <a:r>
              <a:rPr lang="cs-CZ" sz="1400" dirty="0">
                <a:solidFill>
                  <a:srgbClr val="4F4F4F"/>
                </a:solidFill>
              </a:rPr>
              <a:t> nebo </a:t>
            </a:r>
            <a:r>
              <a:rPr lang="cs-CZ" sz="1400" b="1" dirty="0">
                <a:solidFill>
                  <a:srgbClr val="4F4F4F"/>
                </a:solidFill>
              </a:rPr>
              <a:t>příležitostně</a:t>
            </a:r>
            <a:r>
              <a:rPr lang="cs-CZ" sz="1400" dirty="0">
                <a:solidFill>
                  <a:srgbClr val="4F4F4F"/>
                </a:solidFill>
              </a:rPr>
              <a:t> se pak jedná o 40 % lidí. Aktivnější v přispívání jsou ženy (43 %) než muži (37 %).</a:t>
            </a:r>
          </a:p>
          <a:p>
            <a:pPr lvl="1" indent="-457200" defTabSz="720000">
              <a:spcBef>
                <a:spcPts val="2400"/>
              </a:spcBef>
              <a:spcAft>
                <a:spcPts val="600"/>
              </a:spcAft>
              <a:buSzPct val="200000"/>
              <a:buBlip>
                <a:blip r:embed="rId3"/>
              </a:buBlip>
              <a:tabLst>
                <a:tab pos="0" algn="l"/>
                <a:tab pos="36000" algn="l"/>
                <a:tab pos="360000" algn="l"/>
              </a:tabLst>
            </a:pPr>
            <a:r>
              <a:rPr lang="cs-CZ" sz="1400" dirty="0">
                <a:solidFill>
                  <a:srgbClr val="4F4F4F"/>
                </a:solidFill>
              </a:rPr>
              <a:t>Za </a:t>
            </a:r>
            <a:r>
              <a:rPr lang="cs-CZ" sz="1400" b="1" dirty="0">
                <a:solidFill>
                  <a:srgbClr val="4F4F4F"/>
                </a:solidFill>
              </a:rPr>
              <a:t>ještě malý </a:t>
            </a:r>
            <a:r>
              <a:rPr lang="cs-CZ" sz="1400" dirty="0">
                <a:solidFill>
                  <a:srgbClr val="4F4F4F"/>
                </a:solidFill>
              </a:rPr>
              <a:t>jednorázový příspěvek je považován příspěvek v hodnotě do 100 Kč. Oproti zjištěním z minulého roku došlo ke zvýšení částky, která je považována za ještě malý dar. Za </a:t>
            </a:r>
            <a:r>
              <a:rPr lang="cs-CZ" sz="1400" b="1" dirty="0">
                <a:solidFill>
                  <a:srgbClr val="4F4F4F"/>
                </a:solidFill>
              </a:rPr>
              <a:t>už velký </a:t>
            </a:r>
            <a:r>
              <a:rPr lang="cs-CZ" sz="1400" dirty="0">
                <a:solidFill>
                  <a:srgbClr val="4F4F4F"/>
                </a:solidFill>
              </a:rPr>
              <a:t>jednorázový příspěvek je považován příspěvek v hodnotě 500 – 1000 Kč.</a:t>
            </a:r>
          </a:p>
          <a:p>
            <a:pPr lvl="1" indent="-457200" defTabSz="720000">
              <a:spcBef>
                <a:spcPts val="2400"/>
              </a:spcBef>
              <a:spcAft>
                <a:spcPts val="600"/>
              </a:spcAft>
              <a:buSzPct val="200000"/>
              <a:buBlip>
                <a:blip r:embed="rId3"/>
              </a:buBlip>
              <a:tabLst>
                <a:tab pos="0" algn="l"/>
                <a:tab pos="36000" algn="l"/>
                <a:tab pos="360000" algn="l"/>
              </a:tabLst>
            </a:pPr>
            <a:r>
              <a:rPr lang="cs-CZ" sz="1400" dirty="0">
                <a:solidFill>
                  <a:srgbClr val="4F4F4F"/>
                </a:solidFill>
              </a:rPr>
              <a:t>O informace, jakým způsobem využívají organizace darované peníze, </a:t>
            </a:r>
            <a:r>
              <a:rPr lang="cs-CZ" sz="1400" b="1" dirty="0">
                <a:solidFill>
                  <a:srgbClr val="4F4F4F"/>
                </a:solidFill>
              </a:rPr>
              <a:t>má zájem</a:t>
            </a:r>
            <a:r>
              <a:rPr lang="cs-CZ" sz="1400" dirty="0">
                <a:solidFill>
                  <a:srgbClr val="4F4F4F"/>
                </a:solidFill>
              </a:rPr>
              <a:t> 79 % lidí.</a:t>
            </a:r>
          </a:p>
          <a:p>
            <a:pPr lvl="1" indent="-457200" defTabSz="720000">
              <a:spcBef>
                <a:spcPts val="2400"/>
              </a:spcBef>
              <a:spcAft>
                <a:spcPts val="600"/>
              </a:spcAft>
              <a:buSzPct val="200000"/>
              <a:buBlip>
                <a:blip r:embed="rId3"/>
              </a:buBlip>
              <a:tabLst>
                <a:tab pos="0" algn="l"/>
                <a:tab pos="36000" algn="l"/>
                <a:tab pos="360000" algn="l"/>
              </a:tabLst>
            </a:pPr>
            <a:r>
              <a:rPr lang="cs-CZ" sz="1400" dirty="0">
                <a:solidFill>
                  <a:srgbClr val="4F4F4F"/>
                </a:solidFill>
              </a:rPr>
              <a:t>Téměř polovina lidí (49 %) je ochotna věnovat část svého volné času ve prospěch nějakého veřejně prospěšného projektu. Nejčastěji jsou lidé ochotni věnovat ve prospěch veřejně prospěšných projektů do 5 hodin měsíčně svého času.</a:t>
            </a:r>
          </a:p>
          <a:p>
            <a:pPr lvl="1" indent="-457200" defTabSz="720000">
              <a:spcBef>
                <a:spcPts val="2400"/>
              </a:spcBef>
              <a:spcAft>
                <a:spcPts val="600"/>
              </a:spcAft>
              <a:buSzPct val="200000"/>
              <a:buBlip>
                <a:blip r:embed="rId3"/>
              </a:buBlip>
              <a:tabLst>
                <a:tab pos="0" algn="l"/>
                <a:tab pos="36000" algn="l"/>
                <a:tab pos="360000" algn="l"/>
              </a:tabLst>
            </a:pPr>
            <a:r>
              <a:rPr lang="cs-CZ" sz="1400" dirty="0">
                <a:solidFill>
                  <a:srgbClr val="4F4F4F"/>
                </a:solidFill>
              </a:rPr>
              <a:t>Pojem start-up zná alespoň přibližně téměř polovina populace (47 %). Častěji se jedná o muže (57 %) a mladé do 29 let (64 %).</a:t>
            </a:r>
          </a:p>
          <a:p>
            <a:pPr lvl="1" indent="-457200" defTabSz="720000">
              <a:spcBef>
                <a:spcPts val="2400"/>
              </a:spcBef>
              <a:spcAft>
                <a:spcPts val="600"/>
              </a:spcAft>
              <a:buSzPct val="200000"/>
              <a:buBlip>
                <a:blip r:embed="rId3"/>
              </a:buBlip>
              <a:tabLst>
                <a:tab pos="0" algn="l"/>
                <a:tab pos="36000" algn="l"/>
                <a:tab pos="360000" algn="l"/>
              </a:tabLst>
            </a:pPr>
            <a:r>
              <a:rPr lang="cs-CZ" sz="1400" dirty="0">
                <a:solidFill>
                  <a:srgbClr val="4F4F4F"/>
                </a:solidFill>
              </a:rPr>
              <a:t>Uplatnění principu start-</a:t>
            </a:r>
            <a:r>
              <a:rPr lang="cs-CZ" sz="1400" dirty="0" err="1">
                <a:solidFill>
                  <a:srgbClr val="4F4F4F"/>
                </a:solidFill>
              </a:rPr>
              <a:t>upu</a:t>
            </a:r>
            <a:r>
              <a:rPr lang="cs-CZ" sz="1400" dirty="0">
                <a:solidFill>
                  <a:srgbClr val="4F4F4F"/>
                </a:solidFill>
              </a:rPr>
              <a:t> v oblasti veřejně prospěšného sektoru si umí představit 54 % lidí. Jedná se zejména o mladé lidi do 29 let (69 %).</a:t>
            </a:r>
          </a:p>
        </p:txBody>
      </p:sp>
    </p:spTree>
    <p:extLst>
      <p:ext uri="{BB962C8B-B14F-4D97-AF65-F5344CB8AC3E}">
        <p14:creationId xmlns:p14="http://schemas.microsoft.com/office/powerpoint/2010/main" val="27074332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>
            <a:extLst>
              <a:ext uri="{FF2B5EF4-FFF2-40B4-BE49-F238E27FC236}">
                <a16:creationId xmlns:a16="http://schemas.microsoft.com/office/drawing/2014/main" id="{6D3B33DB-179C-4D97-8D4D-E8C5D8CF61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ovéPole 3">
            <a:extLst>
              <a:ext uri="{FF2B5EF4-FFF2-40B4-BE49-F238E27FC236}">
                <a16:creationId xmlns:a16="http://schemas.microsoft.com/office/drawing/2014/main" id="{77324081-C18F-4F25-8C0D-FF7D3BFD9217}"/>
              </a:ext>
            </a:extLst>
          </p:cNvPr>
          <p:cNvSpPr txBox="1">
            <a:spLocks/>
          </p:cNvSpPr>
          <p:nvPr/>
        </p:nvSpPr>
        <p:spPr>
          <a:xfrm>
            <a:off x="11668124" y="6423837"/>
            <a:ext cx="521509" cy="307777"/>
          </a:xfrm>
          <a:prstGeom prst="rect">
            <a:avLst/>
          </a:prstGeom>
          <a:solidFill>
            <a:schemeClr val="bg1">
              <a:tint val="95000"/>
              <a:satMod val="170000"/>
            </a:schemeClr>
          </a:solidFill>
        </p:spPr>
        <p:txBody>
          <a:bodyPr wrap="square" lIns="0" tIns="0" rIns="0" bIns="0" rtlCol="0">
            <a:spAutoFit/>
          </a:bodyPr>
          <a:lstStyle/>
          <a:p>
            <a:pPr algn="ctr"/>
            <a:fld id="{18568FE6-6351-4271-BC57-60C6149D6D41}" type="slidenum">
              <a:rPr lang="sk-SK" sz="2000" smtClean="0">
                <a:solidFill>
                  <a:srgbClr val="6E6767"/>
                </a:solidFill>
                <a:latin typeface="Work Sans" panose="00000500000000000000" pitchFamily="2" charset="-18"/>
              </a:rPr>
              <a:pPr algn="ctr"/>
              <a:t>6</a:t>
            </a:fld>
            <a:endParaRPr lang="sk-SK" sz="2000" dirty="0">
              <a:solidFill>
                <a:srgbClr val="6E6767"/>
              </a:solidFill>
              <a:latin typeface="Work Sans" panose="00000500000000000000" pitchFamily="2" charset="-18"/>
            </a:endParaRPr>
          </a:p>
        </p:txBody>
      </p:sp>
      <p:sp>
        <p:nvSpPr>
          <p:cNvPr id="5" name="TextovéPole 4">
            <a:extLst>
              <a:ext uri="{FF2B5EF4-FFF2-40B4-BE49-F238E27FC236}">
                <a16:creationId xmlns:a16="http://schemas.microsoft.com/office/drawing/2014/main" id="{BA329558-6E63-4452-97ED-FD9D362B5E96}"/>
              </a:ext>
            </a:extLst>
          </p:cNvPr>
          <p:cNvSpPr txBox="1"/>
          <p:nvPr/>
        </p:nvSpPr>
        <p:spPr>
          <a:xfrm>
            <a:off x="2591980" y="3182779"/>
            <a:ext cx="7008041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cs-CZ" sz="3200" noProof="1">
                <a:solidFill>
                  <a:schemeClr val="bg1"/>
                </a:solidFill>
                <a:latin typeface="Libre Franklin" panose="00000800000000000000" pitchFamily="2" charset="-18"/>
              </a:rPr>
              <a:t>Individuální dárcovství</a:t>
            </a:r>
          </a:p>
        </p:txBody>
      </p:sp>
    </p:spTree>
    <p:extLst>
      <p:ext uri="{BB962C8B-B14F-4D97-AF65-F5344CB8AC3E}">
        <p14:creationId xmlns:p14="http://schemas.microsoft.com/office/powerpoint/2010/main" val="2674728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>
            <a:extLst>
              <a:ext uri="{FF2B5EF4-FFF2-40B4-BE49-F238E27FC236}">
                <a16:creationId xmlns:a16="http://schemas.microsoft.com/office/drawing/2014/main" id="{6D3B33DB-179C-4D97-8D4D-E8C5D8CF61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ovéPole 3">
            <a:extLst>
              <a:ext uri="{FF2B5EF4-FFF2-40B4-BE49-F238E27FC236}">
                <a16:creationId xmlns:a16="http://schemas.microsoft.com/office/drawing/2014/main" id="{77324081-C18F-4F25-8C0D-FF7D3BFD9217}"/>
              </a:ext>
            </a:extLst>
          </p:cNvPr>
          <p:cNvSpPr txBox="1">
            <a:spLocks/>
          </p:cNvSpPr>
          <p:nvPr/>
        </p:nvSpPr>
        <p:spPr>
          <a:xfrm>
            <a:off x="11668124" y="6423837"/>
            <a:ext cx="521509" cy="307777"/>
          </a:xfrm>
          <a:prstGeom prst="rect">
            <a:avLst/>
          </a:prstGeom>
          <a:solidFill>
            <a:schemeClr val="bg1">
              <a:tint val="95000"/>
              <a:satMod val="170000"/>
            </a:schemeClr>
          </a:solidFill>
        </p:spPr>
        <p:txBody>
          <a:bodyPr wrap="square" lIns="0" tIns="0" rIns="0" bIns="0" rtlCol="0">
            <a:spAutoFit/>
          </a:bodyPr>
          <a:lstStyle/>
          <a:p>
            <a:pPr algn="ctr"/>
            <a:fld id="{18568FE6-6351-4271-BC57-60C6149D6D41}" type="slidenum">
              <a:rPr lang="sk-SK" sz="2000" smtClean="0">
                <a:solidFill>
                  <a:srgbClr val="6E6767"/>
                </a:solidFill>
                <a:latin typeface="Work Sans" panose="00000500000000000000" pitchFamily="2" charset="-18"/>
              </a:rPr>
              <a:pPr algn="ctr"/>
              <a:t>7</a:t>
            </a:fld>
            <a:endParaRPr lang="sk-SK" sz="2000" dirty="0">
              <a:solidFill>
                <a:srgbClr val="6E6767"/>
              </a:solidFill>
              <a:latin typeface="Work Sans" panose="00000500000000000000" pitchFamily="2" charset="-18"/>
            </a:endParaRPr>
          </a:p>
        </p:txBody>
      </p:sp>
      <p:sp>
        <p:nvSpPr>
          <p:cNvPr id="5" name="TextovéPole 4">
            <a:extLst>
              <a:ext uri="{FF2B5EF4-FFF2-40B4-BE49-F238E27FC236}">
                <a16:creationId xmlns:a16="http://schemas.microsoft.com/office/drawing/2014/main" id="{BA329558-6E63-4452-97ED-FD9D362B5E96}"/>
              </a:ext>
            </a:extLst>
          </p:cNvPr>
          <p:cNvSpPr txBox="1"/>
          <p:nvPr/>
        </p:nvSpPr>
        <p:spPr>
          <a:xfrm>
            <a:off x="2591979" y="2690336"/>
            <a:ext cx="7008041" cy="147732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cs-CZ" sz="3200" i="1" noProof="1">
                <a:solidFill>
                  <a:schemeClr val="bg1"/>
                </a:solidFill>
                <a:latin typeface="Libre Franklin" panose="00000800000000000000" pitchFamily="2" charset="-18"/>
              </a:rPr>
              <a:t>„Dárcovství je důležitá věc, ale je potřeba vědět, za jakým účelem a kam ty finanční prostředky jdou.“</a:t>
            </a:r>
          </a:p>
        </p:txBody>
      </p:sp>
    </p:spTree>
    <p:extLst>
      <p:ext uri="{BB962C8B-B14F-4D97-AF65-F5344CB8AC3E}">
        <p14:creationId xmlns:p14="http://schemas.microsoft.com/office/powerpoint/2010/main" val="2491846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Obrázek 9">
            <a:extLst>
              <a:ext uri="{FF2B5EF4-FFF2-40B4-BE49-F238E27FC236}">
                <a16:creationId xmlns:a16="http://schemas.microsoft.com/office/drawing/2014/main" id="{478AA8A7-12EC-45A9-8C63-F78582F179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6" name="TextovéPole 5">
            <a:extLst>
              <a:ext uri="{FF2B5EF4-FFF2-40B4-BE49-F238E27FC236}">
                <a16:creationId xmlns:a16="http://schemas.microsoft.com/office/drawing/2014/main" id="{F282310A-5488-4E54-986A-224CE2D95DE0}"/>
              </a:ext>
            </a:extLst>
          </p:cNvPr>
          <p:cNvSpPr txBox="1"/>
          <p:nvPr/>
        </p:nvSpPr>
        <p:spPr>
          <a:xfrm>
            <a:off x="676274" y="788432"/>
            <a:ext cx="10039351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cs-CZ" sz="3200" dirty="0">
                <a:solidFill>
                  <a:srgbClr val="6E6767"/>
                </a:solidFill>
                <a:latin typeface="Libre Franklin" panose="00000800000000000000" pitchFamily="2" charset="-18"/>
              </a:rPr>
              <a:t>Podpora veřejně prospěšných aktivit</a:t>
            </a:r>
            <a:endParaRPr lang="en-US" sz="3200" dirty="0">
              <a:solidFill>
                <a:srgbClr val="6E6767"/>
              </a:solidFill>
              <a:latin typeface="Libre Franklin" panose="00000800000000000000" pitchFamily="2" charset="-18"/>
            </a:endParaRPr>
          </a:p>
        </p:txBody>
      </p:sp>
      <p:sp>
        <p:nvSpPr>
          <p:cNvPr id="7" name="TextovéPole 6">
            <a:extLst>
              <a:ext uri="{FF2B5EF4-FFF2-40B4-BE49-F238E27FC236}">
                <a16:creationId xmlns:a16="http://schemas.microsoft.com/office/drawing/2014/main" id="{AEA207C4-6D2A-4A5C-BD0A-FB31B944AA9F}"/>
              </a:ext>
            </a:extLst>
          </p:cNvPr>
          <p:cNvSpPr txBox="1"/>
          <p:nvPr/>
        </p:nvSpPr>
        <p:spPr>
          <a:xfrm>
            <a:off x="666749" y="480655"/>
            <a:ext cx="4810319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cs-CZ" sz="2000" dirty="0">
                <a:solidFill>
                  <a:srgbClr val="E0E0E0"/>
                </a:solidFill>
                <a:cs typeface="Trirong" panose="00000500000000000000" pitchFamily="2" charset="-34"/>
              </a:rPr>
              <a:t>Individuální dárcovství</a:t>
            </a:r>
            <a:endParaRPr lang="en-US" sz="2000" dirty="0">
              <a:solidFill>
                <a:srgbClr val="E0E0E0"/>
              </a:solidFill>
              <a:cs typeface="Trirong" panose="00000500000000000000" pitchFamily="2" charset="-34"/>
            </a:endParaRPr>
          </a:p>
        </p:txBody>
      </p:sp>
      <p:sp>
        <p:nvSpPr>
          <p:cNvPr id="8" name="TextovéPole 7">
            <a:extLst>
              <a:ext uri="{FF2B5EF4-FFF2-40B4-BE49-F238E27FC236}">
                <a16:creationId xmlns:a16="http://schemas.microsoft.com/office/drawing/2014/main" id="{491EA835-992A-4FD1-B008-3572122E836D}"/>
              </a:ext>
            </a:extLst>
          </p:cNvPr>
          <p:cNvSpPr txBox="1">
            <a:spLocks/>
          </p:cNvSpPr>
          <p:nvPr/>
        </p:nvSpPr>
        <p:spPr>
          <a:xfrm>
            <a:off x="11668124" y="6423837"/>
            <a:ext cx="521509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fld id="{18568FE6-6351-4271-BC57-60C6149D6D41}" type="slidenum">
              <a:rPr lang="sk-SK" sz="2000" smtClean="0">
                <a:solidFill>
                  <a:schemeClr val="bg1"/>
                </a:solidFill>
                <a:latin typeface="Work Sans" panose="00000500000000000000" pitchFamily="2" charset="-18"/>
              </a:rPr>
              <a:pPr algn="ctr"/>
              <a:t>8</a:t>
            </a:fld>
            <a:endParaRPr lang="sk-SK" sz="2000" dirty="0">
              <a:solidFill>
                <a:schemeClr val="bg1"/>
              </a:solidFill>
              <a:latin typeface="Work Sans" panose="00000500000000000000" pitchFamily="2" charset="-18"/>
            </a:endParaRPr>
          </a:p>
        </p:txBody>
      </p:sp>
      <p:sp>
        <p:nvSpPr>
          <p:cNvPr id="9" name="TextovéPole 8">
            <a:extLst>
              <a:ext uri="{FF2B5EF4-FFF2-40B4-BE49-F238E27FC236}">
                <a16:creationId xmlns:a16="http://schemas.microsoft.com/office/drawing/2014/main" id="{CE19B2AC-8C2D-484A-9476-A3C473252AAB}"/>
              </a:ext>
            </a:extLst>
          </p:cNvPr>
          <p:cNvSpPr txBox="1"/>
          <p:nvPr/>
        </p:nvSpPr>
        <p:spPr>
          <a:xfrm>
            <a:off x="676274" y="1701382"/>
            <a:ext cx="109918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1" indent="-457200" defTabSz="720000">
              <a:spcBef>
                <a:spcPts val="2400"/>
              </a:spcBef>
              <a:spcAft>
                <a:spcPts val="600"/>
              </a:spcAft>
              <a:buSzPct val="200000"/>
              <a:buBlip>
                <a:blip r:embed="rId3"/>
              </a:buBlip>
              <a:tabLst>
                <a:tab pos="0" algn="l"/>
                <a:tab pos="36000" algn="l"/>
                <a:tab pos="360000" algn="l"/>
              </a:tabLst>
            </a:pPr>
            <a:r>
              <a:rPr lang="cs-CZ" sz="1400" i="1" dirty="0">
                <a:solidFill>
                  <a:srgbClr val="4F4F4F"/>
                </a:solidFill>
              </a:rPr>
              <a:t>„Podporujete finančně různé veřejně prospěšné aktivity?“</a:t>
            </a:r>
          </a:p>
        </p:txBody>
      </p:sp>
      <p:sp>
        <p:nvSpPr>
          <p:cNvPr id="11" name="TextovéPole 10">
            <a:extLst>
              <a:ext uri="{FF2B5EF4-FFF2-40B4-BE49-F238E27FC236}">
                <a16:creationId xmlns:a16="http://schemas.microsoft.com/office/drawing/2014/main" id="{21EE99AF-C3EB-4AE7-BAFC-4753E4BAB4A0}"/>
              </a:ext>
            </a:extLst>
          </p:cNvPr>
          <p:cNvSpPr txBox="1"/>
          <p:nvPr/>
        </p:nvSpPr>
        <p:spPr>
          <a:xfrm>
            <a:off x="676274" y="4845913"/>
            <a:ext cx="10991850" cy="163121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1" indent="-457200" defTabSz="720000">
              <a:spcBef>
                <a:spcPts val="2400"/>
              </a:spcBef>
              <a:spcAft>
                <a:spcPts val="600"/>
              </a:spcAft>
              <a:buSzPct val="200000"/>
              <a:buBlip>
                <a:blip r:embed="rId3"/>
              </a:buBlip>
              <a:tabLst>
                <a:tab pos="0" algn="l"/>
                <a:tab pos="36000" algn="l"/>
                <a:tab pos="360000" algn="l"/>
              </a:tabLst>
            </a:pPr>
            <a:r>
              <a:rPr lang="cs-CZ" sz="1400" dirty="0">
                <a:solidFill>
                  <a:srgbClr val="4F4F4F"/>
                </a:solidFill>
              </a:rPr>
              <a:t>Pouze 12 % lidí ze svého příjmu </a:t>
            </a:r>
            <a:r>
              <a:rPr lang="cs-CZ" sz="1400" b="1" dirty="0">
                <a:solidFill>
                  <a:srgbClr val="4F4F4F"/>
                </a:solidFill>
              </a:rPr>
              <a:t>pravidelně</a:t>
            </a:r>
            <a:r>
              <a:rPr lang="cs-CZ" sz="1400" dirty="0">
                <a:solidFill>
                  <a:srgbClr val="4F4F4F"/>
                </a:solidFill>
              </a:rPr>
              <a:t> podporuje nějakou veřejně prospěšnou aktivitu. </a:t>
            </a:r>
            <a:r>
              <a:rPr lang="cs-CZ" sz="1400" b="1" dirty="0">
                <a:solidFill>
                  <a:srgbClr val="4F4F4F"/>
                </a:solidFill>
              </a:rPr>
              <a:t>Pravidelně</a:t>
            </a:r>
            <a:r>
              <a:rPr lang="cs-CZ" sz="1400" dirty="0">
                <a:solidFill>
                  <a:srgbClr val="4F4F4F"/>
                </a:solidFill>
              </a:rPr>
              <a:t> nebo </a:t>
            </a:r>
            <a:r>
              <a:rPr lang="cs-CZ" sz="1400" b="1" dirty="0">
                <a:solidFill>
                  <a:srgbClr val="4F4F4F"/>
                </a:solidFill>
              </a:rPr>
              <a:t>příležitostně</a:t>
            </a:r>
            <a:r>
              <a:rPr lang="cs-CZ" sz="1400" dirty="0">
                <a:solidFill>
                  <a:srgbClr val="4F4F4F"/>
                </a:solidFill>
              </a:rPr>
              <a:t> se pak jedná o 40 % lidí. Aktivnější v přispívání jsou ženy (43 %) než muži (37 %).</a:t>
            </a:r>
          </a:p>
          <a:p>
            <a:pPr lvl="1" indent="-457200" defTabSz="720000">
              <a:spcBef>
                <a:spcPts val="2400"/>
              </a:spcBef>
              <a:spcAft>
                <a:spcPts val="600"/>
              </a:spcAft>
              <a:buSzPct val="200000"/>
              <a:buBlip>
                <a:blip r:embed="rId3"/>
              </a:buBlip>
              <a:tabLst>
                <a:tab pos="0" algn="l"/>
                <a:tab pos="36000" algn="l"/>
                <a:tab pos="360000" algn="l"/>
              </a:tabLst>
            </a:pPr>
            <a:r>
              <a:rPr lang="cs-CZ" sz="1400" dirty="0">
                <a:solidFill>
                  <a:srgbClr val="4F4F4F"/>
                </a:solidFill>
              </a:rPr>
              <a:t>Oproti zjištěním z minulého roku došlo k mírnému nárůstu podpory veřejně prospěšných aktivit.</a:t>
            </a:r>
          </a:p>
          <a:p>
            <a:pPr lvl="1" indent="-457200" defTabSz="720000">
              <a:spcBef>
                <a:spcPts val="2400"/>
              </a:spcBef>
              <a:spcAft>
                <a:spcPts val="600"/>
              </a:spcAft>
              <a:buSzPct val="200000"/>
              <a:buBlip>
                <a:blip r:embed="rId3"/>
              </a:buBlip>
              <a:tabLst>
                <a:tab pos="0" algn="l"/>
                <a:tab pos="36000" algn="l"/>
                <a:tab pos="360000" algn="l"/>
              </a:tabLst>
            </a:pPr>
            <a:r>
              <a:rPr lang="cs-CZ" sz="1400" dirty="0">
                <a:solidFill>
                  <a:srgbClr val="4F4F4F"/>
                </a:solidFill>
              </a:rPr>
              <a:t>Ze zemí Visegrádské skupiny je nejvyšší podpora veřejně prospěšného sektoru v Polsku. Pravidelně nebo příležitostně přispívá 64 % lidí.</a:t>
            </a:r>
          </a:p>
        </p:txBody>
      </p:sp>
      <p:pic>
        <p:nvPicPr>
          <p:cNvPr id="3" name="Obrázek 2">
            <a:extLst>
              <a:ext uri="{FF2B5EF4-FFF2-40B4-BE49-F238E27FC236}">
                <a16:creationId xmlns:a16="http://schemas.microsoft.com/office/drawing/2014/main" id="{ED10AD67-B062-4DB0-BFF3-6C7290409CC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6749" y="2189794"/>
            <a:ext cx="6302482" cy="2220656"/>
          </a:xfrm>
          <a:prstGeom prst="rect">
            <a:avLst/>
          </a:prstGeom>
        </p:spPr>
      </p:pic>
      <p:pic>
        <p:nvPicPr>
          <p:cNvPr id="4" name="Obrázek 3">
            <a:extLst>
              <a:ext uri="{FF2B5EF4-FFF2-40B4-BE49-F238E27FC236}">
                <a16:creationId xmlns:a16="http://schemas.microsoft.com/office/drawing/2014/main" id="{1890E463-2F45-4607-B770-9D815808BCF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36622" y="2395023"/>
            <a:ext cx="6317731" cy="21779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8911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Obrázek 9">
            <a:extLst>
              <a:ext uri="{FF2B5EF4-FFF2-40B4-BE49-F238E27FC236}">
                <a16:creationId xmlns:a16="http://schemas.microsoft.com/office/drawing/2014/main" id="{478AA8A7-12EC-45A9-8C63-F78582F179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6" name="TextovéPole 5">
            <a:extLst>
              <a:ext uri="{FF2B5EF4-FFF2-40B4-BE49-F238E27FC236}">
                <a16:creationId xmlns:a16="http://schemas.microsoft.com/office/drawing/2014/main" id="{F282310A-5488-4E54-986A-224CE2D95DE0}"/>
              </a:ext>
            </a:extLst>
          </p:cNvPr>
          <p:cNvSpPr txBox="1"/>
          <p:nvPr/>
        </p:nvSpPr>
        <p:spPr>
          <a:xfrm>
            <a:off x="676274" y="788432"/>
            <a:ext cx="10039351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cs-CZ" sz="3200" dirty="0">
                <a:solidFill>
                  <a:srgbClr val="6E6767"/>
                </a:solidFill>
                <a:latin typeface="Libre Franklin" panose="00000800000000000000" pitchFamily="2" charset="-18"/>
              </a:rPr>
              <a:t>Jednorázový finanční příspěvek</a:t>
            </a:r>
            <a:endParaRPr lang="en-US" sz="3200" dirty="0">
              <a:solidFill>
                <a:srgbClr val="6E6767"/>
              </a:solidFill>
              <a:latin typeface="Libre Franklin" panose="00000800000000000000" pitchFamily="2" charset="-18"/>
            </a:endParaRPr>
          </a:p>
        </p:txBody>
      </p:sp>
      <p:sp>
        <p:nvSpPr>
          <p:cNvPr id="7" name="TextovéPole 6">
            <a:extLst>
              <a:ext uri="{FF2B5EF4-FFF2-40B4-BE49-F238E27FC236}">
                <a16:creationId xmlns:a16="http://schemas.microsoft.com/office/drawing/2014/main" id="{AEA207C4-6D2A-4A5C-BD0A-FB31B944AA9F}"/>
              </a:ext>
            </a:extLst>
          </p:cNvPr>
          <p:cNvSpPr txBox="1"/>
          <p:nvPr/>
        </p:nvSpPr>
        <p:spPr>
          <a:xfrm>
            <a:off x="666749" y="480655"/>
            <a:ext cx="4810319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cs-CZ" sz="2000" dirty="0">
                <a:solidFill>
                  <a:srgbClr val="E0E0E0"/>
                </a:solidFill>
                <a:cs typeface="Trirong" panose="00000500000000000000" pitchFamily="2" charset="-34"/>
              </a:rPr>
              <a:t>Individuální dárcovství</a:t>
            </a:r>
            <a:endParaRPr lang="en-US" sz="2000" dirty="0">
              <a:solidFill>
                <a:srgbClr val="E0E0E0"/>
              </a:solidFill>
              <a:cs typeface="Trirong" panose="00000500000000000000" pitchFamily="2" charset="-34"/>
            </a:endParaRPr>
          </a:p>
        </p:txBody>
      </p:sp>
      <p:sp>
        <p:nvSpPr>
          <p:cNvPr id="8" name="TextovéPole 7">
            <a:extLst>
              <a:ext uri="{FF2B5EF4-FFF2-40B4-BE49-F238E27FC236}">
                <a16:creationId xmlns:a16="http://schemas.microsoft.com/office/drawing/2014/main" id="{491EA835-992A-4FD1-B008-3572122E836D}"/>
              </a:ext>
            </a:extLst>
          </p:cNvPr>
          <p:cNvSpPr txBox="1">
            <a:spLocks/>
          </p:cNvSpPr>
          <p:nvPr/>
        </p:nvSpPr>
        <p:spPr>
          <a:xfrm>
            <a:off x="11668124" y="6423837"/>
            <a:ext cx="521509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fld id="{18568FE6-6351-4271-BC57-60C6149D6D41}" type="slidenum">
              <a:rPr lang="sk-SK" sz="2000" smtClean="0">
                <a:solidFill>
                  <a:schemeClr val="bg1"/>
                </a:solidFill>
                <a:latin typeface="Work Sans" panose="00000500000000000000" pitchFamily="2" charset="-18"/>
              </a:rPr>
              <a:pPr algn="ctr"/>
              <a:t>9</a:t>
            </a:fld>
            <a:endParaRPr lang="sk-SK" sz="2000" dirty="0">
              <a:solidFill>
                <a:schemeClr val="bg1"/>
              </a:solidFill>
              <a:latin typeface="Work Sans" panose="00000500000000000000" pitchFamily="2" charset="-18"/>
            </a:endParaRPr>
          </a:p>
        </p:txBody>
      </p:sp>
      <p:sp>
        <p:nvSpPr>
          <p:cNvPr id="9" name="TextovéPole 8">
            <a:extLst>
              <a:ext uri="{FF2B5EF4-FFF2-40B4-BE49-F238E27FC236}">
                <a16:creationId xmlns:a16="http://schemas.microsoft.com/office/drawing/2014/main" id="{CE19B2AC-8C2D-484A-9476-A3C473252AAB}"/>
              </a:ext>
            </a:extLst>
          </p:cNvPr>
          <p:cNvSpPr txBox="1"/>
          <p:nvPr/>
        </p:nvSpPr>
        <p:spPr>
          <a:xfrm>
            <a:off x="676274" y="1701381"/>
            <a:ext cx="4875440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1" indent="-457200" defTabSz="720000">
              <a:spcBef>
                <a:spcPts val="2400"/>
              </a:spcBef>
              <a:spcAft>
                <a:spcPts val="600"/>
              </a:spcAft>
              <a:buSzPct val="200000"/>
              <a:buBlip>
                <a:blip r:embed="rId3"/>
              </a:buBlip>
              <a:tabLst>
                <a:tab pos="0" algn="l"/>
                <a:tab pos="36000" algn="l"/>
                <a:tab pos="360000" algn="l"/>
              </a:tabLst>
            </a:pPr>
            <a:r>
              <a:rPr lang="cs-CZ" sz="1400" i="1" dirty="0">
                <a:solidFill>
                  <a:srgbClr val="4F4F4F"/>
                </a:solidFill>
              </a:rPr>
              <a:t>„Jakou výši jednorázového příspěvku na dobročinnost považujete ještě za </a:t>
            </a:r>
            <a:r>
              <a:rPr lang="cs-CZ" sz="1400" b="1" i="1" dirty="0">
                <a:solidFill>
                  <a:srgbClr val="4F4F4F"/>
                </a:solidFill>
              </a:rPr>
              <a:t>malý příspěvek</a:t>
            </a:r>
            <a:r>
              <a:rPr lang="cs-CZ" sz="1400" i="1" dirty="0">
                <a:solidFill>
                  <a:srgbClr val="4F4F4F"/>
                </a:solidFill>
              </a:rPr>
              <a:t>?“</a:t>
            </a:r>
          </a:p>
        </p:txBody>
      </p:sp>
      <p:sp>
        <p:nvSpPr>
          <p:cNvPr id="12" name="TextovéPole 11">
            <a:extLst>
              <a:ext uri="{FF2B5EF4-FFF2-40B4-BE49-F238E27FC236}">
                <a16:creationId xmlns:a16="http://schemas.microsoft.com/office/drawing/2014/main" id="{928AAD4F-0F38-45A3-B632-F6D1B56CCAC5}"/>
              </a:ext>
            </a:extLst>
          </p:cNvPr>
          <p:cNvSpPr txBox="1"/>
          <p:nvPr/>
        </p:nvSpPr>
        <p:spPr>
          <a:xfrm>
            <a:off x="5977809" y="1701381"/>
            <a:ext cx="4967000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1" indent="-457200" defTabSz="720000">
              <a:spcBef>
                <a:spcPts val="2400"/>
              </a:spcBef>
              <a:spcAft>
                <a:spcPts val="600"/>
              </a:spcAft>
              <a:buSzPct val="200000"/>
              <a:buBlip>
                <a:blip r:embed="rId3"/>
              </a:buBlip>
              <a:tabLst>
                <a:tab pos="0" algn="l"/>
                <a:tab pos="36000" algn="l"/>
                <a:tab pos="360000" algn="l"/>
              </a:tabLst>
            </a:pPr>
            <a:r>
              <a:rPr lang="cs-CZ" sz="1400" i="1" dirty="0">
                <a:solidFill>
                  <a:srgbClr val="4F4F4F"/>
                </a:solidFill>
              </a:rPr>
              <a:t>„Jakou výši jednorázového příspěvku na dobročinnost považujete už za </a:t>
            </a:r>
            <a:r>
              <a:rPr lang="cs-CZ" sz="1400" b="1" i="1" dirty="0">
                <a:solidFill>
                  <a:srgbClr val="4F4F4F"/>
                </a:solidFill>
              </a:rPr>
              <a:t>velký příspěvek</a:t>
            </a:r>
            <a:r>
              <a:rPr lang="cs-CZ" sz="1400" i="1" dirty="0">
                <a:solidFill>
                  <a:srgbClr val="4F4F4F"/>
                </a:solidFill>
              </a:rPr>
              <a:t>?“</a:t>
            </a:r>
          </a:p>
        </p:txBody>
      </p:sp>
      <p:pic>
        <p:nvPicPr>
          <p:cNvPr id="14" name="Obrázek 13">
            <a:extLst>
              <a:ext uri="{FF2B5EF4-FFF2-40B4-BE49-F238E27FC236}">
                <a16:creationId xmlns:a16="http://schemas.microsoft.com/office/drawing/2014/main" id="{56441F07-5B30-4518-AAC3-43D093C8105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6749" y="2160261"/>
            <a:ext cx="4523624" cy="3206774"/>
          </a:xfrm>
          <a:prstGeom prst="rect">
            <a:avLst/>
          </a:prstGeom>
        </p:spPr>
      </p:pic>
      <p:pic>
        <p:nvPicPr>
          <p:cNvPr id="15" name="Obrázek 14">
            <a:extLst>
              <a:ext uri="{FF2B5EF4-FFF2-40B4-BE49-F238E27FC236}">
                <a16:creationId xmlns:a16="http://schemas.microsoft.com/office/drawing/2014/main" id="{B0EA7ADE-C185-4C72-B6C8-A8ACCEE7DA7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5999" y="2148068"/>
            <a:ext cx="5724640" cy="3218967"/>
          </a:xfrm>
          <a:prstGeom prst="rect">
            <a:avLst/>
          </a:prstGeom>
        </p:spPr>
      </p:pic>
      <p:sp>
        <p:nvSpPr>
          <p:cNvPr id="11" name="TextovéPole 10">
            <a:extLst>
              <a:ext uri="{FF2B5EF4-FFF2-40B4-BE49-F238E27FC236}">
                <a16:creationId xmlns:a16="http://schemas.microsoft.com/office/drawing/2014/main" id="{21EE99AF-C3EB-4AE7-BAFC-4753E4BAB4A0}"/>
              </a:ext>
            </a:extLst>
          </p:cNvPr>
          <p:cNvSpPr txBox="1"/>
          <p:nvPr/>
        </p:nvSpPr>
        <p:spPr>
          <a:xfrm>
            <a:off x="676274" y="5321774"/>
            <a:ext cx="10991850" cy="103105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1" indent="-457200" defTabSz="720000">
              <a:spcBef>
                <a:spcPts val="2400"/>
              </a:spcBef>
              <a:spcAft>
                <a:spcPts val="600"/>
              </a:spcAft>
              <a:buSzPct val="200000"/>
              <a:buBlip>
                <a:blip r:embed="rId3"/>
              </a:buBlip>
              <a:tabLst>
                <a:tab pos="0" algn="l"/>
                <a:tab pos="36000" algn="l"/>
                <a:tab pos="360000" algn="l"/>
              </a:tabLst>
            </a:pPr>
            <a:r>
              <a:rPr lang="cs-CZ" sz="1400" dirty="0">
                <a:solidFill>
                  <a:srgbClr val="4F4F4F"/>
                </a:solidFill>
              </a:rPr>
              <a:t>Za </a:t>
            </a:r>
            <a:r>
              <a:rPr lang="cs-CZ" sz="1400" b="1" dirty="0">
                <a:solidFill>
                  <a:srgbClr val="4F4F4F"/>
                </a:solidFill>
              </a:rPr>
              <a:t>ještě malý </a:t>
            </a:r>
            <a:r>
              <a:rPr lang="cs-CZ" sz="1400" dirty="0">
                <a:solidFill>
                  <a:srgbClr val="4F4F4F"/>
                </a:solidFill>
              </a:rPr>
              <a:t>jednorázový příspěvek je považován příspěvek v hodnotě do 100 Kč. Oproti zjištěním z minulého roku došlo ke zvýšení částky, která je považována za ještě malý dar.</a:t>
            </a:r>
          </a:p>
          <a:p>
            <a:pPr lvl="1" indent="-457200" defTabSz="720000">
              <a:spcBef>
                <a:spcPts val="2400"/>
              </a:spcBef>
              <a:spcAft>
                <a:spcPts val="600"/>
              </a:spcAft>
              <a:buSzPct val="200000"/>
              <a:buBlip>
                <a:blip r:embed="rId3"/>
              </a:buBlip>
              <a:tabLst>
                <a:tab pos="0" algn="l"/>
                <a:tab pos="36000" algn="l"/>
                <a:tab pos="360000" algn="l"/>
              </a:tabLst>
            </a:pPr>
            <a:r>
              <a:rPr lang="cs-CZ" sz="1400" dirty="0">
                <a:solidFill>
                  <a:srgbClr val="4F4F4F"/>
                </a:solidFill>
              </a:rPr>
              <a:t>Za </a:t>
            </a:r>
            <a:r>
              <a:rPr lang="cs-CZ" sz="1400" b="1" dirty="0">
                <a:solidFill>
                  <a:srgbClr val="4F4F4F"/>
                </a:solidFill>
              </a:rPr>
              <a:t>už velký </a:t>
            </a:r>
            <a:r>
              <a:rPr lang="cs-CZ" sz="1400" dirty="0">
                <a:solidFill>
                  <a:srgbClr val="4F4F4F"/>
                </a:solidFill>
              </a:rPr>
              <a:t>jednorázový příspěvek je považován příspěvek v hodnotě 500 – 1000 Kč.</a:t>
            </a:r>
          </a:p>
        </p:txBody>
      </p:sp>
    </p:spTree>
    <p:extLst>
      <p:ext uri="{BB962C8B-B14F-4D97-AF65-F5344CB8AC3E}">
        <p14:creationId xmlns:p14="http://schemas.microsoft.com/office/powerpoint/2010/main" val="14788947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Obrázek 9">
            <a:extLst>
              <a:ext uri="{FF2B5EF4-FFF2-40B4-BE49-F238E27FC236}">
                <a16:creationId xmlns:a16="http://schemas.microsoft.com/office/drawing/2014/main" id="{478AA8A7-12EC-45A9-8C63-F78582F179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6" name="TextovéPole 5">
            <a:extLst>
              <a:ext uri="{FF2B5EF4-FFF2-40B4-BE49-F238E27FC236}">
                <a16:creationId xmlns:a16="http://schemas.microsoft.com/office/drawing/2014/main" id="{F282310A-5488-4E54-986A-224CE2D95DE0}"/>
              </a:ext>
            </a:extLst>
          </p:cNvPr>
          <p:cNvSpPr txBox="1"/>
          <p:nvPr/>
        </p:nvSpPr>
        <p:spPr>
          <a:xfrm>
            <a:off x="676274" y="788432"/>
            <a:ext cx="10039351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cs-CZ" sz="3200" dirty="0">
                <a:solidFill>
                  <a:srgbClr val="6E6767"/>
                </a:solidFill>
                <a:latin typeface="Libre Franklin" panose="00000800000000000000" pitchFamily="2" charset="-18"/>
              </a:rPr>
              <a:t>Zájem o informace</a:t>
            </a:r>
            <a:endParaRPr lang="en-US" sz="3200" dirty="0">
              <a:solidFill>
                <a:srgbClr val="6E6767"/>
              </a:solidFill>
              <a:latin typeface="Libre Franklin" panose="00000800000000000000" pitchFamily="2" charset="-18"/>
            </a:endParaRPr>
          </a:p>
        </p:txBody>
      </p:sp>
      <p:sp>
        <p:nvSpPr>
          <p:cNvPr id="7" name="TextovéPole 6">
            <a:extLst>
              <a:ext uri="{FF2B5EF4-FFF2-40B4-BE49-F238E27FC236}">
                <a16:creationId xmlns:a16="http://schemas.microsoft.com/office/drawing/2014/main" id="{AEA207C4-6D2A-4A5C-BD0A-FB31B944AA9F}"/>
              </a:ext>
            </a:extLst>
          </p:cNvPr>
          <p:cNvSpPr txBox="1"/>
          <p:nvPr/>
        </p:nvSpPr>
        <p:spPr>
          <a:xfrm>
            <a:off x="666749" y="480655"/>
            <a:ext cx="4810319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cs-CZ" sz="2000" dirty="0">
                <a:solidFill>
                  <a:srgbClr val="E0E0E0"/>
                </a:solidFill>
                <a:cs typeface="Trirong" panose="00000500000000000000" pitchFamily="2" charset="-34"/>
              </a:rPr>
              <a:t>Individuální dárcovství</a:t>
            </a:r>
            <a:endParaRPr lang="en-US" sz="2000" dirty="0">
              <a:solidFill>
                <a:srgbClr val="E0E0E0"/>
              </a:solidFill>
              <a:cs typeface="Trirong" panose="00000500000000000000" pitchFamily="2" charset="-34"/>
            </a:endParaRPr>
          </a:p>
        </p:txBody>
      </p:sp>
      <p:sp>
        <p:nvSpPr>
          <p:cNvPr id="8" name="TextovéPole 7">
            <a:extLst>
              <a:ext uri="{FF2B5EF4-FFF2-40B4-BE49-F238E27FC236}">
                <a16:creationId xmlns:a16="http://schemas.microsoft.com/office/drawing/2014/main" id="{491EA835-992A-4FD1-B008-3572122E836D}"/>
              </a:ext>
            </a:extLst>
          </p:cNvPr>
          <p:cNvSpPr txBox="1">
            <a:spLocks/>
          </p:cNvSpPr>
          <p:nvPr/>
        </p:nvSpPr>
        <p:spPr>
          <a:xfrm>
            <a:off x="11668124" y="6423837"/>
            <a:ext cx="521509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fld id="{18568FE6-6351-4271-BC57-60C6149D6D41}" type="slidenum">
              <a:rPr lang="sk-SK" sz="2000" smtClean="0">
                <a:solidFill>
                  <a:schemeClr val="bg1"/>
                </a:solidFill>
                <a:latin typeface="Work Sans" panose="00000500000000000000" pitchFamily="2" charset="-18"/>
              </a:rPr>
              <a:pPr algn="ctr"/>
              <a:t>10</a:t>
            </a:fld>
            <a:endParaRPr lang="sk-SK" sz="2000" dirty="0">
              <a:solidFill>
                <a:schemeClr val="bg1"/>
              </a:solidFill>
              <a:latin typeface="Work Sans" panose="00000500000000000000" pitchFamily="2" charset="-18"/>
            </a:endParaRPr>
          </a:p>
        </p:txBody>
      </p:sp>
      <p:sp>
        <p:nvSpPr>
          <p:cNvPr id="9" name="TextovéPole 8">
            <a:extLst>
              <a:ext uri="{FF2B5EF4-FFF2-40B4-BE49-F238E27FC236}">
                <a16:creationId xmlns:a16="http://schemas.microsoft.com/office/drawing/2014/main" id="{CE19B2AC-8C2D-484A-9476-A3C473252AAB}"/>
              </a:ext>
            </a:extLst>
          </p:cNvPr>
          <p:cNvSpPr txBox="1"/>
          <p:nvPr/>
        </p:nvSpPr>
        <p:spPr>
          <a:xfrm>
            <a:off x="676274" y="1701382"/>
            <a:ext cx="109918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1" indent="-457200" defTabSz="720000">
              <a:spcBef>
                <a:spcPts val="2400"/>
              </a:spcBef>
              <a:spcAft>
                <a:spcPts val="600"/>
              </a:spcAft>
              <a:buSzPct val="200000"/>
              <a:buBlip>
                <a:blip r:embed="rId3"/>
              </a:buBlip>
              <a:tabLst>
                <a:tab pos="0" algn="l"/>
                <a:tab pos="36000" algn="l"/>
                <a:tab pos="360000" algn="l"/>
              </a:tabLst>
            </a:pPr>
            <a:r>
              <a:rPr lang="cs-CZ" sz="1400" i="1" dirty="0">
                <a:solidFill>
                  <a:srgbClr val="4F4F4F"/>
                </a:solidFill>
              </a:rPr>
              <a:t>„Zajímáte se o to, jakým způsobem využívá peníze organizace, které jste poskytl/a peněžní dar?“</a:t>
            </a:r>
          </a:p>
        </p:txBody>
      </p:sp>
      <p:sp>
        <p:nvSpPr>
          <p:cNvPr id="11" name="TextovéPole 10">
            <a:extLst>
              <a:ext uri="{FF2B5EF4-FFF2-40B4-BE49-F238E27FC236}">
                <a16:creationId xmlns:a16="http://schemas.microsoft.com/office/drawing/2014/main" id="{21EE99AF-C3EB-4AE7-BAFC-4753E4BAB4A0}"/>
              </a:ext>
            </a:extLst>
          </p:cNvPr>
          <p:cNvSpPr txBox="1"/>
          <p:nvPr/>
        </p:nvSpPr>
        <p:spPr>
          <a:xfrm>
            <a:off x="676274" y="4845913"/>
            <a:ext cx="10991850" cy="103105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1" indent="-457200" defTabSz="720000">
              <a:spcBef>
                <a:spcPts val="2400"/>
              </a:spcBef>
              <a:spcAft>
                <a:spcPts val="600"/>
              </a:spcAft>
              <a:buSzPct val="200000"/>
              <a:buBlip>
                <a:blip r:embed="rId3"/>
              </a:buBlip>
              <a:tabLst>
                <a:tab pos="0" algn="l"/>
                <a:tab pos="36000" algn="l"/>
                <a:tab pos="360000" algn="l"/>
              </a:tabLst>
            </a:pPr>
            <a:r>
              <a:rPr lang="cs-CZ" sz="1400" dirty="0">
                <a:solidFill>
                  <a:srgbClr val="4F4F4F"/>
                </a:solidFill>
              </a:rPr>
              <a:t>O informace, jakým způsobem využívají organizace darované peníze, </a:t>
            </a:r>
            <a:r>
              <a:rPr lang="cs-CZ" sz="1400" b="1" dirty="0">
                <a:solidFill>
                  <a:srgbClr val="4F4F4F"/>
                </a:solidFill>
              </a:rPr>
              <a:t>má zájem</a:t>
            </a:r>
            <a:r>
              <a:rPr lang="cs-CZ" sz="1400" dirty="0">
                <a:solidFill>
                  <a:srgbClr val="4F4F4F"/>
                </a:solidFill>
              </a:rPr>
              <a:t> 79 % lidí. Oproti zjištěním z minulého roku došlo k výraznému zvýšení zájmu o informace o využívání peněžních darů.</a:t>
            </a:r>
          </a:p>
          <a:p>
            <a:pPr lvl="1" indent="-457200" defTabSz="720000">
              <a:spcBef>
                <a:spcPts val="2400"/>
              </a:spcBef>
              <a:spcAft>
                <a:spcPts val="600"/>
              </a:spcAft>
              <a:buSzPct val="200000"/>
              <a:buBlip>
                <a:blip r:embed="rId3"/>
              </a:buBlip>
              <a:tabLst>
                <a:tab pos="0" algn="l"/>
                <a:tab pos="36000" algn="l"/>
                <a:tab pos="360000" algn="l"/>
              </a:tabLst>
            </a:pPr>
            <a:r>
              <a:rPr lang="cs-CZ" sz="1400" dirty="0">
                <a:solidFill>
                  <a:srgbClr val="4F4F4F"/>
                </a:solidFill>
              </a:rPr>
              <a:t>V zemích Visegrádské skupiny je nejvyšší zájem o informace o využívání peněžních darů v Maďarsku (94 %) a Polsku (92 %).</a:t>
            </a:r>
          </a:p>
        </p:txBody>
      </p:sp>
      <p:pic>
        <p:nvPicPr>
          <p:cNvPr id="2" name="Obrázek 1">
            <a:extLst>
              <a:ext uri="{FF2B5EF4-FFF2-40B4-BE49-F238E27FC236}">
                <a16:creationId xmlns:a16="http://schemas.microsoft.com/office/drawing/2014/main" id="{A6D77DA8-349E-4F34-85A4-76208870214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6749" y="2261121"/>
            <a:ext cx="6302482" cy="2240497"/>
          </a:xfrm>
          <a:prstGeom prst="rect">
            <a:avLst/>
          </a:prstGeom>
        </p:spPr>
      </p:pic>
      <p:pic>
        <p:nvPicPr>
          <p:cNvPr id="5" name="Obrázek 4">
            <a:extLst>
              <a:ext uri="{FF2B5EF4-FFF2-40B4-BE49-F238E27FC236}">
                <a16:creationId xmlns:a16="http://schemas.microsoft.com/office/drawing/2014/main" id="{E5A05F3C-D08D-4355-9708-D8F80C9F516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22769" y="2455517"/>
            <a:ext cx="6302482" cy="21733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64665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Obrázek 9">
            <a:extLst>
              <a:ext uri="{FF2B5EF4-FFF2-40B4-BE49-F238E27FC236}">
                <a16:creationId xmlns:a16="http://schemas.microsoft.com/office/drawing/2014/main" id="{478AA8A7-12EC-45A9-8C63-F78582F179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6" name="TextovéPole 5">
            <a:extLst>
              <a:ext uri="{FF2B5EF4-FFF2-40B4-BE49-F238E27FC236}">
                <a16:creationId xmlns:a16="http://schemas.microsoft.com/office/drawing/2014/main" id="{F282310A-5488-4E54-986A-224CE2D95DE0}"/>
              </a:ext>
            </a:extLst>
          </p:cNvPr>
          <p:cNvSpPr txBox="1"/>
          <p:nvPr/>
        </p:nvSpPr>
        <p:spPr>
          <a:xfrm>
            <a:off x="676274" y="788432"/>
            <a:ext cx="11182934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cs-CZ" sz="3200" dirty="0">
                <a:solidFill>
                  <a:srgbClr val="6E6767"/>
                </a:solidFill>
                <a:latin typeface="Libre Franklin" panose="00000800000000000000" pitchFamily="2" charset="-18"/>
              </a:rPr>
              <a:t>Čas ve prospěch veřejně prospěšných projektů</a:t>
            </a:r>
            <a:endParaRPr lang="en-US" sz="3200" dirty="0">
              <a:solidFill>
                <a:srgbClr val="6E6767"/>
              </a:solidFill>
              <a:latin typeface="Libre Franklin" panose="00000800000000000000" pitchFamily="2" charset="-18"/>
            </a:endParaRPr>
          </a:p>
        </p:txBody>
      </p:sp>
      <p:sp>
        <p:nvSpPr>
          <p:cNvPr id="7" name="TextovéPole 6">
            <a:extLst>
              <a:ext uri="{FF2B5EF4-FFF2-40B4-BE49-F238E27FC236}">
                <a16:creationId xmlns:a16="http://schemas.microsoft.com/office/drawing/2014/main" id="{AEA207C4-6D2A-4A5C-BD0A-FB31B944AA9F}"/>
              </a:ext>
            </a:extLst>
          </p:cNvPr>
          <p:cNvSpPr txBox="1"/>
          <p:nvPr/>
        </p:nvSpPr>
        <p:spPr>
          <a:xfrm>
            <a:off x="666749" y="480655"/>
            <a:ext cx="4810319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cs-CZ" sz="2000" dirty="0">
                <a:solidFill>
                  <a:srgbClr val="E0E0E0"/>
                </a:solidFill>
                <a:cs typeface="Trirong" panose="00000500000000000000" pitchFamily="2" charset="-34"/>
              </a:rPr>
              <a:t>Individuální dárcovství</a:t>
            </a:r>
            <a:endParaRPr lang="en-US" sz="2000" dirty="0">
              <a:solidFill>
                <a:srgbClr val="E0E0E0"/>
              </a:solidFill>
              <a:cs typeface="Trirong" panose="00000500000000000000" pitchFamily="2" charset="-34"/>
            </a:endParaRPr>
          </a:p>
        </p:txBody>
      </p:sp>
      <p:sp>
        <p:nvSpPr>
          <p:cNvPr id="8" name="TextovéPole 7">
            <a:extLst>
              <a:ext uri="{FF2B5EF4-FFF2-40B4-BE49-F238E27FC236}">
                <a16:creationId xmlns:a16="http://schemas.microsoft.com/office/drawing/2014/main" id="{491EA835-992A-4FD1-B008-3572122E836D}"/>
              </a:ext>
            </a:extLst>
          </p:cNvPr>
          <p:cNvSpPr txBox="1">
            <a:spLocks/>
          </p:cNvSpPr>
          <p:nvPr/>
        </p:nvSpPr>
        <p:spPr>
          <a:xfrm>
            <a:off x="11668124" y="6423837"/>
            <a:ext cx="521509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fld id="{18568FE6-6351-4271-BC57-60C6149D6D41}" type="slidenum">
              <a:rPr lang="sk-SK" sz="2000" smtClean="0">
                <a:solidFill>
                  <a:schemeClr val="bg1"/>
                </a:solidFill>
                <a:latin typeface="Work Sans" panose="00000500000000000000" pitchFamily="2" charset="-18"/>
              </a:rPr>
              <a:pPr algn="ctr"/>
              <a:t>11</a:t>
            </a:fld>
            <a:endParaRPr lang="sk-SK" sz="2000" dirty="0">
              <a:solidFill>
                <a:schemeClr val="bg1"/>
              </a:solidFill>
              <a:latin typeface="Work Sans" panose="00000500000000000000" pitchFamily="2" charset="-18"/>
            </a:endParaRPr>
          </a:p>
        </p:txBody>
      </p:sp>
      <p:sp>
        <p:nvSpPr>
          <p:cNvPr id="9" name="TextovéPole 8">
            <a:extLst>
              <a:ext uri="{FF2B5EF4-FFF2-40B4-BE49-F238E27FC236}">
                <a16:creationId xmlns:a16="http://schemas.microsoft.com/office/drawing/2014/main" id="{CE19B2AC-8C2D-484A-9476-A3C473252AAB}"/>
              </a:ext>
            </a:extLst>
          </p:cNvPr>
          <p:cNvSpPr txBox="1"/>
          <p:nvPr/>
        </p:nvSpPr>
        <p:spPr>
          <a:xfrm>
            <a:off x="676274" y="1701382"/>
            <a:ext cx="109918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1" indent="-457200" defTabSz="720000">
              <a:spcBef>
                <a:spcPts val="2400"/>
              </a:spcBef>
              <a:spcAft>
                <a:spcPts val="600"/>
              </a:spcAft>
              <a:buSzPct val="200000"/>
              <a:buBlip>
                <a:blip r:embed="rId3"/>
              </a:buBlip>
              <a:tabLst>
                <a:tab pos="0" algn="l"/>
                <a:tab pos="36000" algn="l"/>
                <a:tab pos="360000" algn="l"/>
              </a:tabLst>
            </a:pPr>
            <a:r>
              <a:rPr lang="cs-CZ" sz="1400" i="1" dirty="0">
                <a:solidFill>
                  <a:srgbClr val="4F4F4F"/>
                </a:solidFill>
              </a:rPr>
              <a:t>„Byl/a byste ochoten / ochotna věnovat každý měsíc část svého volného času ve prospěch nějakého veřejně prospěšného projektu?“</a:t>
            </a:r>
          </a:p>
        </p:txBody>
      </p:sp>
      <p:sp>
        <p:nvSpPr>
          <p:cNvPr id="11" name="TextovéPole 10">
            <a:extLst>
              <a:ext uri="{FF2B5EF4-FFF2-40B4-BE49-F238E27FC236}">
                <a16:creationId xmlns:a16="http://schemas.microsoft.com/office/drawing/2014/main" id="{21EE99AF-C3EB-4AE7-BAFC-4753E4BAB4A0}"/>
              </a:ext>
            </a:extLst>
          </p:cNvPr>
          <p:cNvSpPr txBox="1"/>
          <p:nvPr/>
        </p:nvSpPr>
        <p:spPr>
          <a:xfrm>
            <a:off x="676273" y="4845913"/>
            <a:ext cx="10548453" cy="81560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1" indent="-457200" defTabSz="720000">
              <a:spcBef>
                <a:spcPts val="2400"/>
              </a:spcBef>
              <a:spcAft>
                <a:spcPts val="600"/>
              </a:spcAft>
              <a:buSzPct val="200000"/>
              <a:buBlip>
                <a:blip r:embed="rId3"/>
              </a:buBlip>
              <a:tabLst>
                <a:tab pos="0" algn="l"/>
                <a:tab pos="36000" algn="l"/>
                <a:tab pos="360000" algn="l"/>
              </a:tabLst>
            </a:pPr>
            <a:r>
              <a:rPr lang="cs-CZ" sz="1400" dirty="0">
                <a:solidFill>
                  <a:srgbClr val="4F4F4F"/>
                </a:solidFill>
              </a:rPr>
              <a:t>Téměř polovina lidí (49 %) je ochotna věnovat část svého volné času ve prospěch nějakého veřejně prospěšného projektu.</a:t>
            </a:r>
          </a:p>
          <a:p>
            <a:pPr lvl="1" indent="-457200" defTabSz="720000">
              <a:spcBef>
                <a:spcPts val="2400"/>
              </a:spcBef>
              <a:spcAft>
                <a:spcPts val="600"/>
              </a:spcAft>
              <a:buSzPct val="200000"/>
              <a:buBlip>
                <a:blip r:embed="rId3"/>
              </a:buBlip>
              <a:tabLst>
                <a:tab pos="0" algn="l"/>
                <a:tab pos="36000" algn="l"/>
                <a:tab pos="360000" algn="l"/>
              </a:tabLst>
            </a:pPr>
            <a:r>
              <a:rPr lang="cs-CZ" sz="1400" dirty="0">
                <a:solidFill>
                  <a:srgbClr val="4F4F4F"/>
                </a:solidFill>
              </a:rPr>
              <a:t>V zemích Visegrádské skupiny je nejvyšší ochota v Polsku (66 %) a na Slovensku (62 %).</a:t>
            </a:r>
          </a:p>
        </p:txBody>
      </p:sp>
      <p:pic>
        <p:nvPicPr>
          <p:cNvPr id="3" name="Obrázek 2">
            <a:extLst>
              <a:ext uri="{FF2B5EF4-FFF2-40B4-BE49-F238E27FC236}">
                <a16:creationId xmlns:a16="http://schemas.microsoft.com/office/drawing/2014/main" id="{9E4214E3-3402-4D2F-AA6C-CD64D0AE4A3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6749" y="2133879"/>
            <a:ext cx="6302482" cy="2240497"/>
          </a:xfrm>
          <a:prstGeom prst="rect">
            <a:avLst/>
          </a:prstGeom>
        </p:spPr>
      </p:pic>
      <p:pic>
        <p:nvPicPr>
          <p:cNvPr id="4" name="Obrázek 3">
            <a:extLst>
              <a:ext uri="{FF2B5EF4-FFF2-40B4-BE49-F238E27FC236}">
                <a16:creationId xmlns:a16="http://schemas.microsoft.com/office/drawing/2014/main" id="{EA107E4C-76F0-4058-B41E-1D3B2169099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27985" y="2388363"/>
            <a:ext cx="6302482" cy="21733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977963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Obrázek 9">
            <a:extLst>
              <a:ext uri="{FF2B5EF4-FFF2-40B4-BE49-F238E27FC236}">
                <a16:creationId xmlns:a16="http://schemas.microsoft.com/office/drawing/2014/main" id="{478AA8A7-12EC-45A9-8C63-F78582F179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6" name="TextovéPole 5">
            <a:extLst>
              <a:ext uri="{FF2B5EF4-FFF2-40B4-BE49-F238E27FC236}">
                <a16:creationId xmlns:a16="http://schemas.microsoft.com/office/drawing/2014/main" id="{F282310A-5488-4E54-986A-224CE2D95DE0}"/>
              </a:ext>
            </a:extLst>
          </p:cNvPr>
          <p:cNvSpPr txBox="1"/>
          <p:nvPr/>
        </p:nvSpPr>
        <p:spPr>
          <a:xfrm>
            <a:off x="676274" y="788432"/>
            <a:ext cx="11182934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cs-CZ" sz="3200" dirty="0">
                <a:solidFill>
                  <a:srgbClr val="6E6767"/>
                </a:solidFill>
                <a:latin typeface="Libre Franklin" panose="00000800000000000000" pitchFamily="2" charset="-18"/>
              </a:rPr>
              <a:t>Čas ve prospěch veřejně prospěšných projektů</a:t>
            </a:r>
            <a:endParaRPr lang="en-US" sz="3200" dirty="0">
              <a:solidFill>
                <a:srgbClr val="6E6767"/>
              </a:solidFill>
              <a:latin typeface="Libre Franklin" panose="00000800000000000000" pitchFamily="2" charset="-18"/>
            </a:endParaRPr>
          </a:p>
        </p:txBody>
      </p:sp>
      <p:sp>
        <p:nvSpPr>
          <p:cNvPr id="7" name="TextovéPole 6">
            <a:extLst>
              <a:ext uri="{FF2B5EF4-FFF2-40B4-BE49-F238E27FC236}">
                <a16:creationId xmlns:a16="http://schemas.microsoft.com/office/drawing/2014/main" id="{AEA207C4-6D2A-4A5C-BD0A-FB31B944AA9F}"/>
              </a:ext>
            </a:extLst>
          </p:cNvPr>
          <p:cNvSpPr txBox="1"/>
          <p:nvPr/>
        </p:nvSpPr>
        <p:spPr>
          <a:xfrm>
            <a:off x="666749" y="480655"/>
            <a:ext cx="4810319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cs-CZ" sz="2000" dirty="0">
                <a:solidFill>
                  <a:srgbClr val="E0E0E0"/>
                </a:solidFill>
                <a:cs typeface="Trirong" panose="00000500000000000000" pitchFamily="2" charset="-34"/>
              </a:rPr>
              <a:t>Individuální dárcovství</a:t>
            </a:r>
            <a:endParaRPr lang="en-US" sz="2000" dirty="0">
              <a:solidFill>
                <a:srgbClr val="E0E0E0"/>
              </a:solidFill>
              <a:cs typeface="Trirong" panose="00000500000000000000" pitchFamily="2" charset="-34"/>
            </a:endParaRPr>
          </a:p>
        </p:txBody>
      </p:sp>
      <p:sp>
        <p:nvSpPr>
          <p:cNvPr id="8" name="TextovéPole 7">
            <a:extLst>
              <a:ext uri="{FF2B5EF4-FFF2-40B4-BE49-F238E27FC236}">
                <a16:creationId xmlns:a16="http://schemas.microsoft.com/office/drawing/2014/main" id="{491EA835-992A-4FD1-B008-3572122E836D}"/>
              </a:ext>
            </a:extLst>
          </p:cNvPr>
          <p:cNvSpPr txBox="1">
            <a:spLocks/>
          </p:cNvSpPr>
          <p:nvPr/>
        </p:nvSpPr>
        <p:spPr>
          <a:xfrm>
            <a:off x="11668124" y="6423837"/>
            <a:ext cx="521509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fld id="{18568FE6-6351-4271-BC57-60C6149D6D41}" type="slidenum">
              <a:rPr lang="sk-SK" sz="2000" smtClean="0">
                <a:solidFill>
                  <a:schemeClr val="bg1"/>
                </a:solidFill>
                <a:latin typeface="Work Sans" panose="00000500000000000000" pitchFamily="2" charset="-18"/>
              </a:rPr>
              <a:pPr algn="ctr"/>
              <a:t>12</a:t>
            </a:fld>
            <a:endParaRPr lang="sk-SK" sz="2000" dirty="0">
              <a:solidFill>
                <a:schemeClr val="bg1"/>
              </a:solidFill>
              <a:latin typeface="Work Sans" panose="00000500000000000000" pitchFamily="2" charset="-18"/>
            </a:endParaRPr>
          </a:p>
        </p:txBody>
      </p:sp>
      <p:sp>
        <p:nvSpPr>
          <p:cNvPr id="9" name="TextovéPole 8">
            <a:extLst>
              <a:ext uri="{FF2B5EF4-FFF2-40B4-BE49-F238E27FC236}">
                <a16:creationId xmlns:a16="http://schemas.microsoft.com/office/drawing/2014/main" id="{CE19B2AC-8C2D-484A-9476-A3C473252AAB}"/>
              </a:ext>
            </a:extLst>
          </p:cNvPr>
          <p:cNvSpPr txBox="1"/>
          <p:nvPr/>
        </p:nvSpPr>
        <p:spPr>
          <a:xfrm>
            <a:off x="676274" y="1701382"/>
            <a:ext cx="109918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1" indent="-457200" defTabSz="720000">
              <a:spcBef>
                <a:spcPts val="2400"/>
              </a:spcBef>
              <a:spcAft>
                <a:spcPts val="600"/>
              </a:spcAft>
              <a:buSzPct val="200000"/>
              <a:buBlip>
                <a:blip r:embed="rId3"/>
              </a:buBlip>
              <a:tabLst>
                <a:tab pos="0" algn="l"/>
                <a:tab pos="36000" algn="l"/>
                <a:tab pos="360000" algn="l"/>
              </a:tabLst>
            </a:pPr>
            <a:r>
              <a:rPr lang="cs-CZ" sz="1400" i="1" dirty="0">
                <a:solidFill>
                  <a:srgbClr val="4F4F4F"/>
                </a:solidFill>
              </a:rPr>
              <a:t>„Kolik hodin měsíčně byste byl/a ochoten / ochotna věnovat Vámi vybranému dobročinnému projektu?“</a:t>
            </a:r>
          </a:p>
        </p:txBody>
      </p:sp>
      <p:sp>
        <p:nvSpPr>
          <p:cNvPr id="11" name="TextovéPole 10">
            <a:extLst>
              <a:ext uri="{FF2B5EF4-FFF2-40B4-BE49-F238E27FC236}">
                <a16:creationId xmlns:a16="http://schemas.microsoft.com/office/drawing/2014/main" id="{21EE99AF-C3EB-4AE7-BAFC-4753E4BAB4A0}"/>
              </a:ext>
            </a:extLst>
          </p:cNvPr>
          <p:cNvSpPr txBox="1"/>
          <p:nvPr/>
        </p:nvSpPr>
        <p:spPr>
          <a:xfrm>
            <a:off x="676273" y="4845913"/>
            <a:ext cx="10548453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1" indent="-457200" defTabSz="720000">
              <a:spcBef>
                <a:spcPts val="2400"/>
              </a:spcBef>
              <a:spcAft>
                <a:spcPts val="600"/>
              </a:spcAft>
              <a:buSzPct val="200000"/>
              <a:buBlip>
                <a:blip r:embed="rId3"/>
              </a:buBlip>
              <a:tabLst>
                <a:tab pos="0" algn="l"/>
                <a:tab pos="36000" algn="l"/>
                <a:tab pos="360000" algn="l"/>
              </a:tabLst>
            </a:pPr>
            <a:r>
              <a:rPr lang="cs-CZ" sz="1400" dirty="0">
                <a:solidFill>
                  <a:srgbClr val="4F4F4F"/>
                </a:solidFill>
              </a:rPr>
              <a:t>Nejčastěji jsou lidé ochotni věnovat ve prospěch veřejně prospěšných projektů do 5 hodin měsíčně svého času.</a:t>
            </a:r>
          </a:p>
        </p:txBody>
      </p:sp>
      <p:pic>
        <p:nvPicPr>
          <p:cNvPr id="2" name="Obrázek 1">
            <a:extLst>
              <a:ext uri="{FF2B5EF4-FFF2-40B4-BE49-F238E27FC236}">
                <a16:creationId xmlns:a16="http://schemas.microsoft.com/office/drawing/2014/main" id="{D52FE9FB-1A2E-4CD9-9EF5-D2BD7535187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83502" y="2337333"/>
            <a:ext cx="6302482" cy="21733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345332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>
            <a:extLst>
              <a:ext uri="{FF2B5EF4-FFF2-40B4-BE49-F238E27FC236}">
                <a16:creationId xmlns:a16="http://schemas.microsoft.com/office/drawing/2014/main" id="{6D3B33DB-179C-4D97-8D4D-E8C5D8CF61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ovéPole 3">
            <a:extLst>
              <a:ext uri="{FF2B5EF4-FFF2-40B4-BE49-F238E27FC236}">
                <a16:creationId xmlns:a16="http://schemas.microsoft.com/office/drawing/2014/main" id="{77324081-C18F-4F25-8C0D-FF7D3BFD9217}"/>
              </a:ext>
            </a:extLst>
          </p:cNvPr>
          <p:cNvSpPr txBox="1">
            <a:spLocks/>
          </p:cNvSpPr>
          <p:nvPr/>
        </p:nvSpPr>
        <p:spPr>
          <a:xfrm>
            <a:off x="11668124" y="6423837"/>
            <a:ext cx="521509" cy="307777"/>
          </a:xfrm>
          <a:prstGeom prst="rect">
            <a:avLst/>
          </a:prstGeom>
          <a:solidFill>
            <a:schemeClr val="bg1">
              <a:tint val="95000"/>
              <a:satMod val="170000"/>
            </a:schemeClr>
          </a:solidFill>
        </p:spPr>
        <p:txBody>
          <a:bodyPr wrap="square" lIns="0" tIns="0" rIns="0" bIns="0" rtlCol="0">
            <a:spAutoFit/>
          </a:bodyPr>
          <a:lstStyle/>
          <a:p>
            <a:pPr algn="ctr"/>
            <a:fld id="{18568FE6-6351-4271-BC57-60C6149D6D41}" type="slidenum">
              <a:rPr lang="sk-SK" sz="2000" smtClean="0">
                <a:solidFill>
                  <a:srgbClr val="6E6767"/>
                </a:solidFill>
                <a:latin typeface="Work Sans" panose="00000500000000000000" pitchFamily="2" charset="-18"/>
              </a:rPr>
              <a:pPr algn="ctr"/>
              <a:t>13</a:t>
            </a:fld>
            <a:endParaRPr lang="sk-SK" sz="2000" dirty="0">
              <a:solidFill>
                <a:srgbClr val="6E6767"/>
              </a:solidFill>
              <a:latin typeface="Work Sans" panose="00000500000000000000" pitchFamily="2" charset="-18"/>
            </a:endParaRPr>
          </a:p>
        </p:txBody>
      </p:sp>
      <p:sp>
        <p:nvSpPr>
          <p:cNvPr id="5" name="TextovéPole 4">
            <a:extLst>
              <a:ext uri="{FF2B5EF4-FFF2-40B4-BE49-F238E27FC236}">
                <a16:creationId xmlns:a16="http://schemas.microsoft.com/office/drawing/2014/main" id="{BA329558-6E63-4452-97ED-FD9D362B5E96}"/>
              </a:ext>
            </a:extLst>
          </p:cNvPr>
          <p:cNvSpPr txBox="1"/>
          <p:nvPr/>
        </p:nvSpPr>
        <p:spPr>
          <a:xfrm>
            <a:off x="2591980" y="3182779"/>
            <a:ext cx="7008041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cs-CZ" sz="3200" noProof="1">
                <a:solidFill>
                  <a:schemeClr val="bg1"/>
                </a:solidFill>
                <a:latin typeface="Libre Franklin" panose="00000800000000000000" pitchFamily="2" charset="-18"/>
              </a:rPr>
              <a:t>Start-upy</a:t>
            </a:r>
          </a:p>
        </p:txBody>
      </p:sp>
    </p:spTree>
    <p:extLst>
      <p:ext uri="{BB962C8B-B14F-4D97-AF65-F5344CB8AC3E}">
        <p14:creationId xmlns:p14="http://schemas.microsoft.com/office/powerpoint/2010/main" val="100701814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Obrázek 9">
            <a:extLst>
              <a:ext uri="{FF2B5EF4-FFF2-40B4-BE49-F238E27FC236}">
                <a16:creationId xmlns:a16="http://schemas.microsoft.com/office/drawing/2014/main" id="{478AA8A7-12EC-45A9-8C63-F78582F179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6" name="TextovéPole 5">
            <a:extLst>
              <a:ext uri="{FF2B5EF4-FFF2-40B4-BE49-F238E27FC236}">
                <a16:creationId xmlns:a16="http://schemas.microsoft.com/office/drawing/2014/main" id="{F282310A-5488-4E54-986A-224CE2D95DE0}"/>
              </a:ext>
            </a:extLst>
          </p:cNvPr>
          <p:cNvSpPr txBox="1"/>
          <p:nvPr/>
        </p:nvSpPr>
        <p:spPr>
          <a:xfrm>
            <a:off x="676274" y="788432"/>
            <a:ext cx="10557783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cs-CZ" sz="3200" dirty="0">
                <a:solidFill>
                  <a:srgbClr val="6E6767"/>
                </a:solidFill>
                <a:latin typeface="Libre Franklin" panose="00000800000000000000" pitchFamily="2" charset="-18"/>
              </a:rPr>
              <a:t>Co je start-up</a:t>
            </a:r>
            <a:endParaRPr lang="en-US" sz="3200" dirty="0">
              <a:solidFill>
                <a:srgbClr val="6E6767"/>
              </a:solidFill>
              <a:latin typeface="Libre Franklin" panose="00000800000000000000" pitchFamily="2" charset="-18"/>
            </a:endParaRPr>
          </a:p>
        </p:txBody>
      </p:sp>
      <p:sp>
        <p:nvSpPr>
          <p:cNvPr id="7" name="TextovéPole 6">
            <a:extLst>
              <a:ext uri="{FF2B5EF4-FFF2-40B4-BE49-F238E27FC236}">
                <a16:creationId xmlns:a16="http://schemas.microsoft.com/office/drawing/2014/main" id="{AEA207C4-6D2A-4A5C-BD0A-FB31B944AA9F}"/>
              </a:ext>
            </a:extLst>
          </p:cNvPr>
          <p:cNvSpPr txBox="1"/>
          <p:nvPr/>
        </p:nvSpPr>
        <p:spPr>
          <a:xfrm>
            <a:off x="666749" y="480655"/>
            <a:ext cx="4810319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cs-CZ" sz="2000" dirty="0">
                <a:solidFill>
                  <a:srgbClr val="E0E0E0"/>
                </a:solidFill>
                <a:cs typeface="Trirong" panose="00000500000000000000" pitchFamily="2" charset="-34"/>
              </a:rPr>
              <a:t>Start-up</a:t>
            </a:r>
            <a:endParaRPr lang="en-US" sz="2000" dirty="0">
              <a:solidFill>
                <a:srgbClr val="E0E0E0"/>
              </a:solidFill>
              <a:cs typeface="Trirong" panose="00000500000000000000" pitchFamily="2" charset="-34"/>
            </a:endParaRPr>
          </a:p>
        </p:txBody>
      </p:sp>
      <p:sp>
        <p:nvSpPr>
          <p:cNvPr id="8" name="TextovéPole 7">
            <a:extLst>
              <a:ext uri="{FF2B5EF4-FFF2-40B4-BE49-F238E27FC236}">
                <a16:creationId xmlns:a16="http://schemas.microsoft.com/office/drawing/2014/main" id="{491EA835-992A-4FD1-B008-3572122E836D}"/>
              </a:ext>
            </a:extLst>
          </p:cNvPr>
          <p:cNvSpPr txBox="1">
            <a:spLocks/>
          </p:cNvSpPr>
          <p:nvPr/>
        </p:nvSpPr>
        <p:spPr>
          <a:xfrm>
            <a:off x="11668124" y="6423837"/>
            <a:ext cx="521509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fld id="{18568FE6-6351-4271-BC57-60C6149D6D41}" type="slidenum">
              <a:rPr lang="sk-SK" sz="2000" smtClean="0">
                <a:solidFill>
                  <a:schemeClr val="bg1"/>
                </a:solidFill>
                <a:latin typeface="Work Sans" panose="00000500000000000000" pitchFamily="2" charset="-18"/>
              </a:rPr>
              <a:pPr algn="ctr"/>
              <a:t>14</a:t>
            </a:fld>
            <a:endParaRPr lang="sk-SK" sz="2000" dirty="0">
              <a:solidFill>
                <a:schemeClr val="bg1"/>
              </a:solidFill>
              <a:latin typeface="Work Sans" panose="00000500000000000000" pitchFamily="2" charset="-18"/>
            </a:endParaRPr>
          </a:p>
        </p:txBody>
      </p:sp>
      <p:sp>
        <p:nvSpPr>
          <p:cNvPr id="9" name="TextovéPole 8">
            <a:extLst>
              <a:ext uri="{FF2B5EF4-FFF2-40B4-BE49-F238E27FC236}">
                <a16:creationId xmlns:a16="http://schemas.microsoft.com/office/drawing/2014/main" id="{CE19B2AC-8C2D-484A-9476-A3C473252AAB}"/>
              </a:ext>
            </a:extLst>
          </p:cNvPr>
          <p:cNvSpPr txBox="1"/>
          <p:nvPr/>
        </p:nvSpPr>
        <p:spPr>
          <a:xfrm>
            <a:off x="676274" y="1701382"/>
            <a:ext cx="109918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1" indent="-457200" defTabSz="720000">
              <a:spcBef>
                <a:spcPts val="2400"/>
              </a:spcBef>
              <a:spcAft>
                <a:spcPts val="600"/>
              </a:spcAft>
              <a:buSzPct val="200000"/>
              <a:buBlip>
                <a:blip r:embed="rId3"/>
              </a:buBlip>
              <a:tabLst>
                <a:tab pos="0" algn="l"/>
                <a:tab pos="36000" algn="l"/>
                <a:tab pos="360000" algn="l"/>
              </a:tabLst>
            </a:pPr>
            <a:r>
              <a:rPr lang="cs-CZ" sz="1400" i="1" dirty="0">
                <a:solidFill>
                  <a:srgbClr val="4F4F4F"/>
                </a:solidFill>
              </a:rPr>
              <a:t>„Víte alespoň přibližně, co znamená start-up?“</a:t>
            </a:r>
          </a:p>
        </p:txBody>
      </p:sp>
      <p:sp>
        <p:nvSpPr>
          <p:cNvPr id="11" name="TextovéPole 10">
            <a:extLst>
              <a:ext uri="{FF2B5EF4-FFF2-40B4-BE49-F238E27FC236}">
                <a16:creationId xmlns:a16="http://schemas.microsoft.com/office/drawing/2014/main" id="{21EE99AF-C3EB-4AE7-BAFC-4753E4BAB4A0}"/>
              </a:ext>
            </a:extLst>
          </p:cNvPr>
          <p:cNvSpPr txBox="1"/>
          <p:nvPr/>
        </p:nvSpPr>
        <p:spPr>
          <a:xfrm>
            <a:off x="676274" y="4845913"/>
            <a:ext cx="10991850" cy="81560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1" indent="-457200" defTabSz="720000">
              <a:spcBef>
                <a:spcPts val="2400"/>
              </a:spcBef>
              <a:spcAft>
                <a:spcPts val="600"/>
              </a:spcAft>
              <a:buSzPct val="200000"/>
              <a:buBlip>
                <a:blip r:embed="rId3"/>
              </a:buBlip>
              <a:tabLst>
                <a:tab pos="0" algn="l"/>
                <a:tab pos="36000" algn="l"/>
                <a:tab pos="360000" algn="l"/>
              </a:tabLst>
            </a:pPr>
            <a:r>
              <a:rPr lang="cs-CZ" sz="1400" dirty="0">
                <a:solidFill>
                  <a:srgbClr val="4F4F4F"/>
                </a:solidFill>
              </a:rPr>
              <a:t>Pojem start-up zná alespoň přibližně téměř polovina populace (47 %). Častěji se jedná o muže (57 %) a mladé do 29 let (64 %).</a:t>
            </a:r>
          </a:p>
          <a:p>
            <a:pPr lvl="1" indent="-457200" defTabSz="720000">
              <a:spcBef>
                <a:spcPts val="2400"/>
              </a:spcBef>
              <a:spcAft>
                <a:spcPts val="600"/>
              </a:spcAft>
              <a:buSzPct val="200000"/>
              <a:buBlip>
                <a:blip r:embed="rId3"/>
              </a:buBlip>
              <a:tabLst>
                <a:tab pos="0" algn="l"/>
                <a:tab pos="36000" algn="l"/>
                <a:tab pos="360000" algn="l"/>
              </a:tabLst>
            </a:pPr>
            <a:r>
              <a:rPr lang="cs-CZ" sz="1400" dirty="0">
                <a:solidFill>
                  <a:srgbClr val="4F4F4F"/>
                </a:solidFill>
              </a:rPr>
              <a:t>Bližší definici termínu start-up však zvládne uvést jen část lidí.</a:t>
            </a:r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6809E47C-5A0E-47BF-B1C1-E97738E85C4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74809" y="2179211"/>
            <a:ext cx="8760711" cy="24995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010394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>
            <a:extLst>
              <a:ext uri="{FF2B5EF4-FFF2-40B4-BE49-F238E27FC236}">
                <a16:creationId xmlns:a16="http://schemas.microsoft.com/office/drawing/2014/main" id="{DAC6A832-A475-4EE5-B73A-648C77C7A8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6" name="TextovéPole 5">
            <a:extLst>
              <a:ext uri="{FF2B5EF4-FFF2-40B4-BE49-F238E27FC236}">
                <a16:creationId xmlns:a16="http://schemas.microsoft.com/office/drawing/2014/main" id="{F282310A-5488-4E54-986A-224CE2D95DE0}"/>
              </a:ext>
            </a:extLst>
          </p:cNvPr>
          <p:cNvSpPr txBox="1"/>
          <p:nvPr/>
        </p:nvSpPr>
        <p:spPr>
          <a:xfrm>
            <a:off x="676274" y="788432"/>
            <a:ext cx="10039351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cs-CZ" sz="3200" dirty="0">
                <a:solidFill>
                  <a:srgbClr val="6E6767"/>
                </a:solidFill>
                <a:latin typeface="Libre Franklin" panose="00000800000000000000" pitchFamily="2" charset="-18"/>
              </a:rPr>
              <a:t>Co je start-up</a:t>
            </a:r>
            <a:endParaRPr lang="en-US" sz="3200" dirty="0">
              <a:solidFill>
                <a:srgbClr val="6E6767"/>
              </a:solidFill>
              <a:latin typeface="Libre Franklin" panose="00000800000000000000" pitchFamily="2" charset="-18"/>
            </a:endParaRPr>
          </a:p>
        </p:txBody>
      </p:sp>
      <p:sp>
        <p:nvSpPr>
          <p:cNvPr id="7" name="TextovéPole 6">
            <a:extLst>
              <a:ext uri="{FF2B5EF4-FFF2-40B4-BE49-F238E27FC236}">
                <a16:creationId xmlns:a16="http://schemas.microsoft.com/office/drawing/2014/main" id="{AEA207C4-6D2A-4A5C-BD0A-FB31B944AA9F}"/>
              </a:ext>
            </a:extLst>
          </p:cNvPr>
          <p:cNvSpPr txBox="1"/>
          <p:nvPr/>
        </p:nvSpPr>
        <p:spPr>
          <a:xfrm>
            <a:off x="666749" y="480655"/>
            <a:ext cx="4567724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cs-CZ" sz="2000" dirty="0">
                <a:solidFill>
                  <a:srgbClr val="E0E0E0"/>
                </a:solidFill>
                <a:latin typeface="Calibri "/>
                <a:cs typeface="Trirong" panose="00000500000000000000" pitchFamily="2" charset="-34"/>
              </a:rPr>
              <a:t>Start-up</a:t>
            </a:r>
          </a:p>
        </p:txBody>
      </p:sp>
      <p:sp>
        <p:nvSpPr>
          <p:cNvPr id="8" name="TextovéPole 7">
            <a:extLst>
              <a:ext uri="{FF2B5EF4-FFF2-40B4-BE49-F238E27FC236}">
                <a16:creationId xmlns:a16="http://schemas.microsoft.com/office/drawing/2014/main" id="{491EA835-992A-4FD1-B008-3572122E836D}"/>
              </a:ext>
            </a:extLst>
          </p:cNvPr>
          <p:cNvSpPr txBox="1">
            <a:spLocks/>
          </p:cNvSpPr>
          <p:nvPr/>
        </p:nvSpPr>
        <p:spPr>
          <a:xfrm>
            <a:off x="11668124" y="6423837"/>
            <a:ext cx="521509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fld id="{18568FE6-6351-4271-BC57-60C6149D6D41}" type="slidenum">
              <a:rPr lang="cs-CZ" sz="2000" smtClean="0">
                <a:solidFill>
                  <a:schemeClr val="bg1"/>
                </a:solidFill>
                <a:latin typeface="Work Sans" panose="00000500000000000000" pitchFamily="2" charset="-18"/>
              </a:rPr>
              <a:pPr algn="ctr"/>
              <a:t>15</a:t>
            </a:fld>
            <a:endParaRPr lang="cs-CZ" sz="2000" dirty="0">
              <a:solidFill>
                <a:schemeClr val="bg1"/>
              </a:solidFill>
              <a:latin typeface="Work Sans" panose="00000500000000000000" pitchFamily="2" charset="-18"/>
            </a:endParaRPr>
          </a:p>
        </p:txBody>
      </p:sp>
      <p:sp>
        <p:nvSpPr>
          <p:cNvPr id="11" name="TextovéPole 10">
            <a:extLst>
              <a:ext uri="{FF2B5EF4-FFF2-40B4-BE49-F238E27FC236}">
                <a16:creationId xmlns:a16="http://schemas.microsoft.com/office/drawing/2014/main" id="{CEE9AC78-BFB9-4B6A-BCB7-182E02BB9276}"/>
              </a:ext>
            </a:extLst>
          </p:cNvPr>
          <p:cNvSpPr txBox="1"/>
          <p:nvPr/>
        </p:nvSpPr>
        <p:spPr>
          <a:xfrm>
            <a:off x="676274" y="1701382"/>
            <a:ext cx="10991850" cy="403187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1" indent="-457200" defTabSz="720000">
              <a:spcBef>
                <a:spcPts val="2400"/>
              </a:spcBef>
              <a:spcAft>
                <a:spcPts val="600"/>
              </a:spcAft>
              <a:buSzPct val="200000"/>
              <a:buBlip>
                <a:blip r:embed="rId3"/>
              </a:buBlip>
              <a:tabLst>
                <a:tab pos="0" algn="l"/>
                <a:tab pos="36000" algn="l"/>
                <a:tab pos="360000" algn="l"/>
              </a:tabLst>
            </a:pPr>
            <a:r>
              <a:rPr lang="cs-CZ" sz="1400" i="1" dirty="0">
                <a:solidFill>
                  <a:srgbClr val="4F4F4F"/>
                </a:solidFill>
              </a:rPr>
              <a:t>„Nově vznikající projekt, který se snaží co nejrychleji vyrůst a snaží se zajišťovat financování od dalších lidí a firem.“</a:t>
            </a:r>
          </a:p>
          <a:p>
            <a:pPr lvl="1" indent="-457200" defTabSz="720000">
              <a:spcBef>
                <a:spcPts val="2400"/>
              </a:spcBef>
              <a:spcAft>
                <a:spcPts val="600"/>
              </a:spcAft>
              <a:buSzPct val="200000"/>
              <a:buBlip>
                <a:blip r:embed="rId3"/>
              </a:buBlip>
              <a:tabLst>
                <a:tab pos="0" algn="l"/>
                <a:tab pos="36000" algn="l"/>
                <a:tab pos="360000" algn="l"/>
              </a:tabLst>
            </a:pPr>
            <a:r>
              <a:rPr lang="cs-CZ" sz="1400" i="1" dirty="0">
                <a:solidFill>
                  <a:srgbClr val="4F4F4F"/>
                </a:solidFill>
              </a:rPr>
              <a:t>„Začínající firma několika osob se snaží díky nápadu / inovaci / jinému přístupu stát prosperující firmou.“</a:t>
            </a:r>
          </a:p>
          <a:p>
            <a:pPr lvl="1" indent="-457200" defTabSz="720000">
              <a:spcBef>
                <a:spcPts val="2400"/>
              </a:spcBef>
              <a:spcAft>
                <a:spcPts val="600"/>
              </a:spcAft>
              <a:buSzPct val="200000"/>
              <a:buBlip>
                <a:blip r:embed="rId3"/>
              </a:buBlip>
              <a:tabLst>
                <a:tab pos="0" algn="l"/>
                <a:tab pos="36000" algn="l"/>
                <a:tab pos="360000" algn="l"/>
              </a:tabLst>
            </a:pPr>
            <a:r>
              <a:rPr lang="cs-CZ" sz="1400" i="1" dirty="0">
                <a:solidFill>
                  <a:srgbClr val="4F4F4F"/>
                </a:solidFill>
              </a:rPr>
              <a:t>„Nová společnost s poměrně nízkým počtem zaměstnanců / spolupracovníků, zpravidla s inovativním řešením, produktem, službou.“</a:t>
            </a:r>
          </a:p>
          <a:p>
            <a:pPr lvl="1" indent="-457200" defTabSz="720000">
              <a:spcBef>
                <a:spcPts val="2400"/>
              </a:spcBef>
              <a:spcAft>
                <a:spcPts val="600"/>
              </a:spcAft>
              <a:buSzPct val="200000"/>
              <a:buBlip>
                <a:blip r:embed="rId3"/>
              </a:buBlip>
              <a:tabLst>
                <a:tab pos="0" algn="l"/>
                <a:tab pos="36000" algn="l"/>
                <a:tab pos="360000" algn="l"/>
              </a:tabLst>
            </a:pPr>
            <a:r>
              <a:rPr lang="cs-CZ" sz="1400" i="1" dirty="0">
                <a:solidFill>
                  <a:srgbClr val="4F4F4F"/>
                </a:solidFill>
              </a:rPr>
              <a:t>„Začínající firma se zajímavým podnikatelským záměrem.“</a:t>
            </a:r>
          </a:p>
          <a:p>
            <a:pPr lvl="1" indent="-457200" defTabSz="720000">
              <a:spcBef>
                <a:spcPts val="2400"/>
              </a:spcBef>
              <a:spcAft>
                <a:spcPts val="600"/>
              </a:spcAft>
              <a:buSzPct val="200000"/>
              <a:buBlip>
                <a:blip r:embed="rId3"/>
              </a:buBlip>
              <a:tabLst>
                <a:tab pos="0" algn="l"/>
                <a:tab pos="36000" algn="l"/>
                <a:tab pos="360000" algn="l"/>
              </a:tabLst>
            </a:pPr>
            <a:r>
              <a:rPr lang="cs-CZ" sz="1400" i="1" dirty="0">
                <a:solidFill>
                  <a:srgbClr val="4F4F4F"/>
                </a:solidFill>
              </a:rPr>
              <a:t>„Projekt, který je na svém začátku, má nápad, je agilní, obvykle potřebuje finanční výpomoc a cílem je následný prodej.“</a:t>
            </a:r>
          </a:p>
          <a:p>
            <a:pPr lvl="1" indent="-457200" defTabSz="720000">
              <a:spcBef>
                <a:spcPts val="2400"/>
              </a:spcBef>
              <a:spcAft>
                <a:spcPts val="600"/>
              </a:spcAft>
              <a:buSzPct val="200000"/>
              <a:buBlip>
                <a:blip r:embed="rId3"/>
              </a:buBlip>
              <a:tabLst>
                <a:tab pos="0" algn="l"/>
                <a:tab pos="36000" algn="l"/>
                <a:tab pos="360000" algn="l"/>
              </a:tabLst>
            </a:pPr>
            <a:r>
              <a:rPr lang="cs-CZ" sz="1400" i="1" dirty="0">
                <a:solidFill>
                  <a:srgbClr val="4F4F4F"/>
                </a:solidFill>
              </a:rPr>
              <a:t>„Nově vznikající podnik na základě zajímavého / inovativního nápadu lidí, kteří se podnikání doposud nevěnovali nebo podnikali v úplně jiných oblastech.“</a:t>
            </a:r>
          </a:p>
          <a:p>
            <a:pPr lvl="1" indent="-457200" defTabSz="720000">
              <a:spcBef>
                <a:spcPts val="2400"/>
              </a:spcBef>
              <a:spcAft>
                <a:spcPts val="600"/>
              </a:spcAft>
              <a:buSzPct val="200000"/>
              <a:buBlip>
                <a:blip r:embed="rId3"/>
              </a:buBlip>
              <a:tabLst>
                <a:tab pos="0" algn="l"/>
                <a:tab pos="36000" algn="l"/>
                <a:tab pos="360000" algn="l"/>
              </a:tabLst>
            </a:pPr>
            <a:r>
              <a:rPr lang="cs-CZ" sz="1400" b="1" i="1" dirty="0">
                <a:solidFill>
                  <a:srgbClr val="4F4F4F"/>
                </a:solidFill>
              </a:rPr>
              <a:t>„Start-up je stav mysli, kdy lidé vědomě vymění pocit stability za příslib potenciálního rychlého růstu.“</a:t>
            </a:r>
          </a:p>
        </p:txBody>
      </p:sp>
    </p:spTree>
    <p:extLst>
      <p:ext uri="{BB962C8B-B14F-4D97-AF65-F5344CB8AC3E}">
        <p14:creationId xmlns:p14="http://schemas.microsoft.com/office/powerpoint/2010/main" val="126118436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Obrázek 9">
            <a:extLst>
              <a:ext uri="{FF2B5EF4-FFF2-40B4-BE49-F238E27FC236}">
                <a16:creationId xmlns:a16="http://schemas.microsoft.com/office/drawing/2014/main" id="{478AA8A7-12EC-45A9-8C63-F78582F179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6" name="TextovéPole 5">
            <a:extLst>
              <a:ext uri="{FF2B5EF4-FFF2-40B4-BE49-F238E27FC236}">
                <a16:creationId xmlns:a16="http://schemas.microsoft.com/office/drawing/2014/main" id="{F282310A-5488-4E54-986A-224CE2D95DE0}"/>
              </a:ext>
            </a:extLst>
          </p:cNvPr>
          <p:cNvSpPr txBox="1"/>
          <p:nvPr/>
        </p:nvSpPr>
        <p:spPr>
          <a:xfrm>
            <a:off x="676274" y="788432"/>
            <a:ext cx="10557783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cs-CZ" sz="3200" dirty="0">
                <a:solidFill>
                  <a:srgbClr val="6E6767"/>
                </a:solidFill>
                <a:latin typeface="Libre Franklin" panose="00000800000000000000" pitchFamily="2" charset="-18"/>
              </a:rPr>
              <a:t>Uplatnění start-</a:t>
            </a:r>
            <a:r>
              <a:rPr lang="cs-CZ" sz="3200" dirty="0" err="1">
                <a:solidFill>
                  <a:srgbClr val="6E6767"/>
                </a:solidFill>
                <a:latin typeface="Libre Franklin" panose="00000800000000000000" pitchFamily="2" charset="-18"/>
              </a:rPr>
              <a:t>upu</a:t>
            </a:r>
            <a:r>
              <a:rPr lang="cs-CZ" sz="3200" dirty="0">
                <a:solidFill>
                  <a:srgbClr val="6E6767"/>
                </a:solidFill>
                <a:latin typeface="Libre Franklin" panose="00000800000000000000" pitchFamily="2" charset="-18"/>
              </a:rPr>
              <a:t> ve veřejně prospěšného sektoru</a:t>
            </a:r>
            <a:endParaRPr lang="en-US" sz="3200" dirty="0">
              <a:solidFill>
                <a:srgbClr val="6E6767"/>
              </a:solidFill>
              <a:latin typeface="Libre Franklin" panose="00000800000000000000" pitchFamily="2" charset="-18"/>
            </a:endParaRPr>
          </a:p>
        </p:txBody>
      </p:sp>
      <p:sp>
        <p:nvSpPr>
          <p:cNvPr id="7" name="TextovéPole 6">
            <a:extLst>
              <a:ext uri="{FF2B5EF4-FFF2-40B4-BE49-F238E27FC236}">
                <a16:creationId xmlns:a16="http://schemas.microsoft.com/office/drawing/2014/main" id="{AEA207C4-6D2A-4A5C-BD0A-FB31B944AA9F}"/>
              </a:ext>
            </a:extLst>
          </p:cNvPr>
          <p:cNvSpPr txBox="1"/>
          <p:nvPr/>
        </p:nvSpPr>
        <p:spPr>
          <a:xfrm>
            <a:off x="666749" y="480655"/>
            <a:ext cx="4810319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cs-CZ" sz="2000" dirty="0">
                <a:solidFill>
                  <a:srgbClr val="E0E0E0"/>
                </a:solidFill>
                <a:cs typeface="Trirong" panose="00000500000000000000" pitchFamily="2" charset="-34"/>
              </a:rPr>
              <a:t>Start-up</a:t>
            </a:r>
            <a:endParaRPr lang="en-US" sz="2000" dirty="0">
              <a:solidFill>
                <a:srgbClr val="E0E0E0"/>
              </a:solidFill>
              <a:cs typeface="Trirong" panose="00000500000000000000" pitchFamily="2" charset="-34"/>
            </a:endParaRPr>
          </a:p>
        </p:txBody>
      </p:sp>
      <p:sp>
        <p:nvSpPr>
          <p:cNvPr id="8" name="TextovéPole 7">
            <a:extLst>
              <a:ext uri="{FF2B5EF4-FFF2-40B4-BE49-F238E27FC236}">
                <a16:creationId xmlns:a16="http://schemas.microsoft.com/office/drawing/2014/main" id="{491EA835-992A-4FD1-B008-3572122E836D}"/>
              </a:ext>
            </a:extLst>
          </p:cNvPr>
          <p:cNvSpPr txBox="1">
            <a:spLocks/>
          </p:cNvSpPr>
          <p:nvPr/>
        </p:nvSpPr>
        <p:spPr>
          <a:xfrm>
            <a:off x="11668124" y="6423837"/>
            <a:ext cx="521509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fld id="{18568FE6-6351-4271-BC57-60C6149D6D41}" type="slidenum">
              <a:rPr lang="sk-SK" sz="2000" smtClean="0">
                <a:solidFill>
                  <a:schemeClr val="bg1"/>
                </a:solidFill>
                <a:latin typeface="Work Sans" panose="00000500000000000000" pitchFamily="2" charset="-18"/>
              </a:rPr>
              <a:pPr algn="ctr"/>
              <a:t>16</a:t>
            </a:fld>
            <a:endParaRPr lang="sk-SK" sz="2000" dirty="0">
              <a:solidFill>
                <a:schemeClr val="bg1"/>
              </a:solidFill>
              <a:latin typeface="Work Sans" panose="00000500000000000000" pitchFamily="2" charset="-18"/>
            </a:endParaRPr>
          </a:p>
        </p:txBody>
      </p:sp>
      <p:sp>
        <p:nvSpPr>
          <p:cNvPr id="9" name="TextovéPole 8">
            <a:extLst>
              <a:ext uri="{FF2B5EF4-FFF2-40B4-BE49-F238E27FC236}">
                <a16:creationId xmlns:a16="http://schemas.microsoft.com/office/drawing/2014/main" id="{CE19B2AC-8C2D-484A-9476-A3C473252AAB}"/>
              </a:ext>
            </a:extLst>
          </p:cNvPr>
          <p:cNvSpPr txBox="1"/>
          <p:nvPr/>
        </p:nvSpPr>
        <p:spPr>
          <a:xfrm>
            <a:off x="676274" y="1701382"/>
            <a:ext cx="109918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1" indent="-457200" defTabSz="720000">
              <a:spcBef>
                <a:spcPts val="2400"/>
              </a:spcBef>
              <a:spcAft>
                <a:spcPts val="600"/>
              </a:spcAft>
              <a:buSzPct val="200000"/>
              <a:buBlip>
                <a:blip r:embed="rId3"/>
              </a:buBlip>
              <a:tabLst>
                <a:tab pos="0" algn="l"/>
                <a:tab pos="36000" algn="l"/>
                <a:tab pos="360000" algn="l"/>
              </a:tabLst>
            </a:pPr>
            <a:r>
              <a:rPr lang="cs-CZ" sz="1400" i="1" dirty="0">
                <a:solidFill>
                  <a:srgbClr val="4F4F4F"/>
                </a:solidFill>
              </a:rPr>
              <a:t>„Myslíte si, že by měly start-</a:t>
            </a:r>
            <a:r>
              <a:rPr lang="cs-CZ" sz="1400" i="1" dirty="0" err="1">
                <a:solidFill>
                  <a:srgbClr val="4F4F4F"/>
                </a:solidFill>
              </a:rPr>
              <a:t>upové</a:t>
            </a:r>
            <a:r>
              <a:rPr lang="cs-CZ" sz="1400" i="1" dirty="0">
                <a:solidFill>
                  <a:srgbClr val="4F4F4F"/>
                </a:solidFill>
              </a:rPr>
              <a:t> společnosti uplatnění v oblasti veřejně prospěšného sektoru?“</a:t>
            </a:r>
          </a:p>
        </p:txBody>
      </p:sp>
      <p:sp>
        <p:nvSpPr>
          <p:cNvPr id="11" name="TextovéPole 10">
            <a:extLst>
              <a:ext uri="{FF2B5EF4-FFF2-40B4-BE49-F238E27FC236}">
                <a16:creationId xmlns:a16="http://schemas.microsoft.com/office/drawing/2014/main" id="{21EE99AF-C3EB-4AE7-BAFC-4753E4BAB4A0}"/>
              </a:ext>
            </a:extLst>
          </p:cNvPr>
          <p:cNvSpPr txBox="1"/>
          <p:nvPr/>
        </p:nvSpPr>
        <p:spPr>
          <a:xfrm>
            <a:off x="676274" y="4845913"/>
            <a:ext cx="10991850" cy="81560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1" indent="-457200" defTabSz="720000">
              <a:spcBef>
                <a:spcPts val="2400"/>
              </a:spcBef>
              <a:spcAft>
                <a:spcPts val="600"/>
              </a:spcAft>
              <a:buSzPct val="200000"/>
              <a:buBlip>
                <a:blip r:embed="rId3"/>
              </a:buBlip>
              <a:tabLst>
                <a:tab pos="0" algn="l"/>
                <a:tab pos="36000" algn="l"/>
                <a:tab pos="360000" algn="l"/>
              </a:tabLst>
            </a:pPr>
            <a:r>
              <a:rPr lang="cs-CZ" sz="1400" dirty="0">
                <a:solidFill>
                  <a:srgbClr val="4F4F4F"/>
                </a:solidFill>
              </a:rPr>
              <a:t>Uplatnění principu start-</a:t>
            </a:r>
            <a:r>
              <a:rPr lang="cs-CZ" sz="1400" dirty="0" err="1">
                <a:solidFill>
                  <a:srgbClr val="4F4F4F"/>
                </a:solidFill>
              </a:rPr>
              <a:t>upu</a:t>
            </a:r>
            <a:r>
              <a:rPr lang="cs-CZ" sz="1400" dirty="0">
                <a:solidFill>
                  <a:srgbClr val="4F4F4F"/>
                </a:solidFill>
              </a:rPr>
              <a:t> v oblasti veřejně prospěšného sektoru si umí představit 54 % lidí. Jedná se zejména o mladé lidi do 29 let (69 %).</a:t>
            </a:r>
          </a:p>
          <a:p>
            <a:pPr lvl="1" indent="-457200" defTabSz="720000">
              <a:spcBef>
                <a:spcPts val="2400"/>
              </a:spcBef>
              <a:spcAft>
                <a:spcPts val="600"/>
              </a:spcAft>
              <a:buSzPct val="200000"/>
              <a:buBlip>
                <a:blip r:embed="rId3"/>
              </a:buBlip>
              <a:tabLst>
                <a:tab pos="0" algn="l"/>
                <a:tab pos="36000" algn="l"/>
                <a:tab pos="360000" algn="l"/>
              </a:tabLst>
            </a:pPr>
            <a:r>
              <a:rPr lang="cs-CZ" sz="1400" dirty="0">
                <a:solidFill>
                  <a:srgbClr val="4F4F4F"/>
                </a:solidFill>
              </a:rPr>
              <a:t>Konkrétní představu o tom, jak by se mohly start-</a:t>
            </a:r>
            <a:r>
              <a:rPr lang="cs-CZ" sz="1400" dirty="0" err="1">
                <a:solidFill>
                  <a:srgbClr val="4F4F4F"/>
                </a:solidFill>
              </a:rPr>
              <a:t>upy</a:t>
            </a:r>
            <a:r>
              <a:rPr lang="cs-CZ" sz="1400" dirty="0">
                <a:solidFill>
                  <a:srgbClr val="4F4F4F"/>
                </a:solidFill>
              </a:rPr>
              <a:t> v oblasti veřejně prospěšného sektoru uplatnit, však lidé nemají.</a:t>
            </a:r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0D20C9A7-BD25-40B8-A3AC-A0EE32C5FEF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77857" y="2176163"/>
            <a:ext cx="8754615" cy="25056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430901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ázek 5">
            <a:extLst>
              <a:ext uri="{FF2B5EF4-FFF2-40B4-BE49-F238E27FC236}">
                <a16:creationId xmlns:a16="http://schemas.microsoft.com/office/drawing/2014/main" id="{95C2DDDC-4317-4FB8-935E-962A7719A3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ovéPole 7">
            <a:extLst>
              <a:ext uri="{FF2B5EF4-FFF2-40B4-BE49-F238E27FC236}">
                <a16:creationId xmlns:a16="http://schemas.microsoft.com/office/drawing/2014/main" id="{0883C73B-F9F7-4241-BE82-9C420093DBED}"/>
              </a:ext>
            </a:extLst>
          </p:cNvPr>
          <p:cNvSpPr txBox="1">
            <a:spLocks/>
          </p:cNvSpPr>
          <p:nvPr/>
        </p:nvSpPr>
        <p:spPr>
          <a:xfrm>
            <a:off x="11668124" y="6423837"/>
            <a:ext cx="521509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fld id="{18568FE6-6351-4271-BC57-60C6149D6D41}" type="slidenum">
              <a:rPr lang="sk-SK" sz="2000" smtClean="0">
                <a:solidFill>
                  <a:srgbClr val="4F4F4F"/>
                </a:solidFill>
                <a:latin typeface="Work Sans" panose="00000500000000000000" pitchFamily="2" charset="-18"/>
              </a:rPr>
              <a:pPr algn="ctr"/>
              <a:t>17</a:t>
            </a:fld>
            <a:endParaRPr lang="sk-SK" sz="2000">
              <a:solidFill>
                <a:srgbClr val="4F4F4F"/>
              </a:solidFill>
              <a:latin typeface="Work Sans" panose="00000500000000000000" pitchFamily="2" charset="-18"/>
            </a:endParaRPr>
          </a:p>
        </p:txBody>
      </p:sp>
      <p:sp>
        <p:nvSpPr>
          <p:cNvPr id="10" name="TextovéPole 9">
            <a:extLst>
              <a:ext uri="{FF2B5EF4-FFF2-40B4-BE49-F238E27FC236}">
                <a16:creationId xmlns:a16="http://schemas.microsoft.com/office/drawing/2014/main" id="{070F6B70-57D1-4139-91D4-7459D8E57E54}"/>
              </a:ext>
            </a:extLst>
          </p:cNvPr>
          <p:cNvSpPr txBox="1"/>
          <p:nvPr/>
        </p:nvSpPr>
        <p:spPr>
          <a:xfrm>
            <a:off x="3734080" y="2936557"/>
            <a:ext cx="7008041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cs-CZ" sz="3200" noProof="1">
                <a:solidFill>
                  <a:schemeClr val="bg1"/>
                </a:solidFill>
                <a:latin typeface="Libre Franklin" panose="00000800000000000000" pitchFamily="2" charset="-18"/>
              </a:rPr>
              <a:t>Děkuji za pozornost …</a:t>
            </a:r>
            <a:endParaRPr lang="pt-BR" sz="3200" noProof="1">
              <a:solidFill>
                <a:schemeClr val="bg1"/>
              </a:solidFill>
              <a:latin typeface="Libre Franklin" panose="00000800000000000000" pitchFamily="2" charset="-18"/>
            </a:endParaRPr>
          </a:p>
        </p:txBody>
      </p:sp>
    </p:spTree>
    <p:extLst>
      <p:ext uri="{BB962C8B-B14F-4D97-AF65-F5344CB8AC3E}">
        <p14:creationId xmlns:p14="http://schemas.microsoft.com/office/powerpoint/2010/main" val="199202367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Obrázek 8">
            <a:extLst>
              <a:ext uri="{FF2B5EF4-FFF2-40B4-BE49-F238E27FC236}">
                <a16:creationId xmlns:a16="http://schemas.microsoft.com/office/drawing/2014/main" id="{441F0EC7-B98F-464B-8BFB-80FA723DA8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2" y="5818"/>
            <a:ext cx="12191999" cy="6858000"/>
          </a:xfrm>
          <a:prstGeom prst="rect">
            <a:avLst/>
          </a:prstGeom>
        </p:spPr>
      </p:pic>
      <p:sp>
        <p:nvSpPr>
          <p:cNvPr id="7" name="TextovéPole 6">
            <a:extLst>
              <a:ext uri="{FF2B5EF4-FFF2-40B4-BE49-F238E27FC236}">
                <a16:creationId xmlns:a16="http://schemas.microsoft.com/office/drawing/2014/main" id="{5897D4C3-5BEE-4EF9-B14A-27147CF88A34}"/>
              </a:ext>
            </a:extLst>
          </p:cNvPr>
          <p:cNvSpPr txBox="1"/>
          <p:nvPr/>
        </p:nvSpPr>
        <p:spPr>
          <a:xfrm>
            <a:off x="666750" y="480655"/>
            <a:ext cx="1914525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cs-CZ" sz="2000" dirty="0">
                <a:solidFill>
                  <a:srgbClr val="E0E0E0"/>
                </a:solidFill>
                <a:cs typeface="Trirong" panose="00000500000000000000" pitchFamily="2" charset="-34"/>
              </a:rPr>
              <a:t>Autor</a:t>
            </a:r>
          </a:p>
        </p:txBody>
      </p:sp>
      <p:sp>
        <p:nvSpPr>
          <p:cNvPr id="8" name="TextovéPole 7">
            <a:extLst>
              <a:ext uri="{FF2B5EF4-FFF2-40B4-BE49-F238E27FC236}">
                <a16:creationId xmlns:a16="http://schemas.microsoft.com/office/drawing/2014/main" id="{F33D1192-181C-4121-8D3A-0BDD8BFA00EE}"/>
              </a:ext>
            </a:extLst>
          </p:cNvPr>
          <p:cNvSpPr txBox="1"/>
          <p:nvPr/>
        </p:nvSpPr>
        <p:spPr>
          <a:xfrm>
            <a:off x="676275" y="788432"/>
            <a:ext cx="6934200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cs-CZ" sz="3200" dirty="0">
                <a:solidFill>
                  <a:srgbClr val="4F4F4F"/>
                </a:solidFill>
                <a:latin typeface="Libre Franklin" panose="00000800000000000000" pitchFamily="2" charset="-18"/>
              </a:rPr>
              <a:t>Kontakt</a:t>
            </a:r>
          </a:p>
        </p:txBody>
      </p:sp>
      <p:sp>
        <p:nvSpPr>
          <p:cNvPr id="5" name="TextovéPole 4">
            <a:extLst>
              <a:ext uri="{FF2B5EF4-FFF2-40B4-BE49-F238E27FC236}">
                <a16:creationId xmlns:a16="http://schemas.microsoft.com/office/drawing/2014/main" id="{44934F06-7C3F-46D1-94EA-4FF7FA655DE9}"/>
              </a:ext>
            </a:extLst>
          </p:cNvPr>
          <p:cNvSpPr txBox="1">
            <a:spLocks/>
          </p:cNvSpPr>
          <p:nvPr/>
        </p:nvSpPr>
        <p:spPr>
          <a:xfrm>
            <a:off x="11668124" y="6423837"/>
            <a:ext cx="521509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fld id="{18568FE6-6351-4271-BC57-60C6149D6D41}" type="slidenum">
              <a:rPr lang="cs-CZ" sz="2000" smtClean="0">
                <a:solidFill>
                  <a:schemeClr val="bg1"/>
                </a:solidFill>
                <a:latin typeface="Work Sans" panose="00000500000000000000" pitchFamily="2" charset="-18"/>
              </a:rPr>
              <a:pPr algn="ctr"/>
              <a:t>18</a:t>
            </a:fld>
            <a:endParaRPr lang="cs-CZ" sz="2000">
              <a:solidFill>
                <a:schemeClr val="bg1"/>
              </a:solidFill>
              <a:latin typeface="Work Sans" panose="00000500000000000000" pitchFamily="2" charset="-18"/>
            </a:endParaRPr>
          </a:p>
        </p:txBody>
      </p:sp>
      <p:pic>
        <p:nvPicPr>
          <p:cNvPr id="26" name="Obrázek 25" descr="www.insightlab.cz">
            <a:hlinkClick r:id="rId3"/>
            <a:extLst>
              <a:ext uri="{FF2B5EF4-FFF2-40B4-BE49-F238E27FC236}">
                <a16:creationId xmlns:a16="http://schemas.microsoft.com/office/drawing/2014/main" id="{DF1FC46F-2094-4C06-BFC8-5A0C7445411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95770" y="4505135"/>
            <a:ext cx="2667000" cy="962025"/>
          </a:xfrm>
          <a:prstGeom prst="rect">
            <a:avLst/>
          </a:prstGeom>
        </p:spPr>
      </p:pic>
      <p:sp>
        <p:nvSpPr>
          <p:cNvPr id="27" name="Obdélník 26">
            <a:extLst>
              <a:ext uri="{FF2B5EF4-FFF2-40B4-BE49-F238E27FC236}">
                <a16:creationId xmlns:a16="http://schemas.microsoft.com/office/drawing/2014/main" id="{6A9AEA28-6FA5-4781-8C80-72B3AC11172C}"/>
              </a:ext>
            </a:extLst>
          </p:cNvPr>
          <p:cNvSpPr/>
          <p:nvPr/>
        </p:nvSpPr>
        <p:spPr>
          <a:xfrm>
            <a:off x="4547393" y="6304191"/>
            <a:ext cx="31112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E0E0E0"/>
                </a:solidFill>
                <a:cs typeface="Trirong" panose="00000500000000000000" pitchFamily="2" charset="-34"/>
              </a:rPr>
              <a:t>made with </a:t>
            </a:r>
            <a:r>
              <a:rPr lang="en-US" sz="1600" dirty="0">
                <a:solidFill>
                  <a:srgbClr val="E0E0E0"/>
                </a:solidFill>
                <a:cs typeface="Trirong" panose="00000500000000000000" pitchFamily="2" charset="-34"/>
              </a:rPr>
              <a:t>♥</a:t>
            </a:r>
            <a:r>
              <a:rPr lang="en-US" dirty="0">
                <a:solidFill>
                  <a:srgbClr val="E0E0E0"/>
                </a:solidFill>
                <a:cs typeface="Trirong" panose="00000500000000000000" pitchFamily="2" charset="-34"/>
              </a:rPr>
              <a:t> InsightLab, 2018</a:t>
            </a:r>
          </a:p>
        </p:txBody>
      </p:sp>
      <p:sp>
        <p:nvSpPr>
          <p:cNvPr id="29" name="TextovéPole 28">
            <a:extLst>
              <a:ext uri="{FF2B5EF4-FFF2-40B4-BE49-F238E27FC236}">
                <a16:creationId xmlns:a16="http://schemas.microsoft.com/office/drawing/2014/main" id="{6A40CB69-7610-4B33-923B-283C054BFCB1}"/>
              </a:ext>
            </a:extLst>
          </p:cNvPr>
          <p:cNvSpPr txBox="1"/>
          <p:nvPr/>
        </p:nvSpPr>
        <p:spPr>
          <a:xfrm>
            <a:off x="666750" y="2160000"/>
            <a:ext cx="5167260" cy="34470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457200" lvl="2" defTabSz="720000">
              <a:buSzPct val="200000"/>
              <a:tabLst>
                <a:tab pos="0" algn="l"/>
                <a:tab pos="36000" algn="l"/>
                <a:tab pos="360000" algn="l"/>
              </a:tabLst>
            </a:pPr>
            <a:r>
              <a:rPr lang="cs-CZ" sz="1600" b="1" noProof="1">
                <a:solidFill>
                  <a:srgbClr val="4F4F4F"/>
                </a:solidFill>
              </a:rPr>
              <a:t>InsightLab, s.r.o.</a:t>
            </a:r>
          </a:p>
          <a:p>
            <a:pPr marL="457200" lvl="2" defTabSz="720000">
              <a:buSzPct val="200000"/>
              <a:tabLst>
                <a:tab pos="0" algn="l"/>
                <a:tab pos="36000" algn="l"/>
                <a:tab pos="360000" algn="l"/>
              </a:tabLst>
            </a:pPr>
            <a:endParaRPr lang="cs-CZ" sz="1400" noProof="1">
              <a:solidFill>
                <a:srgbClr val="4F4F4F"/>
              </a:solidFill>
              <a:hlinkClick r:id="rId5"/>
            </a:endParaRPr>
          </a:p>
          <a:p>
            <a:pPr marL="457200" lvl="2" defTabSz="720000">
              <a:buSzPct val="200000"/>
              <a:tabLst>
                <a:tab pos="0" algn="l"/>
                <a:tab pos="36000" algn="l"/>
                <a:tab pos="360000" algn="l"/>
              </a:tabLst>
            </a:pPr>
            <a:r>
              <a:rPr lang="cs-CZ" sz="1400" noProof="1">
                <a:solidFill>
                  <a:srgbClr val="4F4F4F"/>
                </a:solidFill>
                <a:hlinkClick r:id="rId5"/>
              </a:rPr>
              <a:t>info@insightlab.cz</a:t>
            </a:r>
            <a:endParaRPr lang="cs-CZ" sz="1400" noProof="1">
              <a:solidFill>
                <a:srgbClr val="4F4F4F"/>
              </a:solidFill>
            </a:endParaRPr>
          </a:p>
          <a:p>
            <a:pPr marL="457200" lvl="2" defTabSz="720000">
              <a:buSzPct val="200000"/>
              <a:tabLst>
                <a:tab pos="0" algn="l"/>
                <a:tab pos="36000" algn="l"/>
                <a:tab pos="360000" algn="l"/>
              </a:tabLst>
            </a:pPr>
            <a:r>
              <a:rPr lang="cs-CZ" sz="1400" noProof="1">
                <a:solidFill>
                  <a:srgbClr val="4F4F4F"/>
                </a:solidFill>
                <a:hlinkClick r:id="rId6"/>
              </a:rPr>
              <a:t>www.insightlab.cz</a:t>
            </a:r>
            <a:endParaRPr lang="cs-CZ" sz="1400" noProof="1">
              <a:solidFill>
                <a:srgbClr val="4F4F4F"/>
              </a:solidFill>
            </a:endParaRPr>
          </a:p>
          <a:p>
            <a:pPr marL="457200" lvl="2" defTabSz="720000">
              <a:buSzPct val="200000"/>
              <a:tabLst>
                <a:tab pos="0" algn="l"/>
                <a:tab pos="36000" algn="l"/>
                <a:tab pos="360000" algn="l"/>
              </a:tabLst>
            </a:pPr>
            <a:endParaRPr lang="cs-CZ" sz="1400" noProof="1">
              <a:solidFill>
                <a:srgbClr val="4F4F4F"/>
              </a:solidFill>
            </a:endParaRPr>
          </a:p>
          <a:p>
            <a:pPr marL="457200" lvl="2" defTabSz="720000">
              <a:buSzPct val="200000"/>
              <a:tabLst>
                <a:tab pos="0" algn="l"/>
                <a:tab pos="36000" algn="l"/>
                <a:tab pos="360000" algn="l"/>
              </a:tabLst>
            </a:pPr>
            <a:r>
              <a:rPr lang="cs-CZ" sz="1400" noProof="1">
                <a:solidFill>
                  <a:srgbClr val="4F4F4F"/>
                </a:solidFill>
              </a:rPr>
              <a:t>Pobřežní 394/12			IČO: 01477641</a:t>
            </a:r>
          </a:p>
          <a:p>
            <a:pPr marL="457200" lvl="2" defTabSz="720000">
              <a:buSzPct val="200000"/>
              <a:tabLst>
                <a:tab pos="0" algn="l"/>
                <a:tab pos="36000" algn="l"/>
                <a:tab pos="360000" algn="l"/>
              </a:tabLst>
            </a:pPr>
            <a:r>
              <a:rPr lang="cs-CZ" sz="1400" noProof="1">
                <a:solidFill>
                  <a:srgbClr val="4F4F4F"/>
                </a:solidFill>
              </a:rPr>
              <a:t>186 00 – Praha 8			DIČ: CZ01477641</a:t>
            </a:r>
          </a:p>
          <a:p>
            <a:pPr marL="457200" lvl="2" defTabSz="720000">
              <a:buSzPct val="200000"/>
              <a:tabLst>
                <a:tab pos="0" algn="l"/>
                <a:tab pos="36000" algn="l"/>
                <a:tab pos="360000" algn="l"/>
              </a:tabLst>
            </a:pPr>
            <a:endParaRPr lang="cs-CZ" sz="1400" noProof="1">
              <a:solidFill>
                <a:srgbClr val="4F4F4F"/>
              </a:solidFill>
            </a:endParaRPr>
          </a:p>
          <a:p>
            <a:pPr marL="457200" lvl="2" defTabSz="720000">
              <a:buSzPct val="200000"/>
              <a:tabLst>
                <a:tab pos="0" algn="l"/>
                <a:tab pos="36000" algn="l"/>
                <a:tab pos="360000" algn="l"/>
              </a:tabLst>
            </a:pPr>
            <a:endParaRPr lang="cs-CZ" sz="1400" noProof="1">
              <a:solidFill>
                <a:srgbClr val="4F4F4F"/>
              </a:solidFill>
            </a:endParaRPr>
          </a:p>
          <a:p>
            <a:pPr marL="457200" lvl="2" defTabSz="720000">
              <a:buSzPct val="200000"/>
              <a:tabLst>
                <a:tab pos="0" algn="l"/>
                <a:tab pos="36000" algn="l"/>
                <a:tab pos="360000" algn="l"/>
              </a:tabLst>
            </a:pPr>
            <a:endParaRPr lang="cs-CZ" sz="1400" noProof="1">
              <a:solidFill>
                <a:srgbClr val="4F4F4F"/>
              </a:solidFill>
            </a:endParaRPr>
          </a:p>
          <a:p>
            <a:pPr marL="457200" lvl="2" defTabSz="720000">
              <a:buSzPct val="200000"/>
              <a:tabLst>
                <a:tab pos="0" algn="l"/>
                <a:tab pos="36000" algn="l"/>
                <a:tab pos="360000" algn="l"/>
              </a:tabLst>
            </a:pPr>
            <a:r>
              <a:rPr lang="cs-CZ" sz="1400" noProof="1">
                <a:solidFill>
                  <a:srgbClr val="4F4F4F"/>
                </a:solidFill>
              </a:rPr>
              <a:t>Registrace u Úřadu pro ochranu osobních</a:t>
            </a:r>
          </a:p>
          <a:p>
            <a:pPr marL="457200" lvl="2" defTabSz="720000">
              <a:buSzPct val="200000"/>
              <a:tabLst>
                <a:tab pos="0" algn="l"/>
                <a:tab pos="36000" algn="l"/>
                <a:tab pos="360000" algn="l"/>
              </a:tabLst>
            </a:pPr>
            <a:r>
              <a:rPr lang="cs-CZ" sz="1400" noProof="1">
                <a:solidFill>
                  <a:srgbClr val="4F4F4F"/>
                </a:solidFill>
              </a:rPr>
              <a:t>údajů číslo: 00048487</a:t>
            </a:r>
          </a:p>
          <a:p>
            <a:pPr marL="457200" lvl="2" defTabSz="720000">
              <a:buSzPct val="200000"/>
              <a:tabLst>
                <a:tab pos="0" algn="l"/>
                <a:tab pos="36000" algn="l"/>
                <a:tab pos="360000" algn="l"/>
              </a:tabLst>
            </a:pPr>
            <a:endParaRPr lang="cs-CZ" sz="1400" noProof="1">
              <a:solidFill>
                <a:srgbClr val="4F4F4F"/>
              </a:solidFill>
            </a:endParaRPr>
          </a:p>
          <a:p>
            <a:pPr marL="457200" lvl="2" defTabSz="720000">
              <a:buSzPct val="200000"/>
              <a:tabLst>
                <a:tab pos="0" algn="l"/>
                <a:tab pos="36000" algn="l"/>
                <a:tab pos="360000" algn="l"/>
              </a:tabLst>
            </a:pPr>
            <a:r>
              <a:rPr lang="cs-CZ" sz="1400" noProof="1">
                <a:solidFill>
                  <a:srgbClr val="4F4F4F"/>
                </a:solidFill>
              </a:rPr>
              <a:t>Společnost je zapsána v Obchodním rejstříku</a:t>
            </a:r>
          </a:p>
          <a:p>
            <a:pPr marL="457200" lvl="2" defTabSz="720000">
              <a:buSzPct val="200000"/>
              <a:tabLst>
                <a:tab pos="0" algn="l"/>
                <a:tab pos="36000" algn="l"/>
                <a:tab pos="360000" algn="l"/>
              </a:tabLst>
            </a:pPr>
            <a:r>
              <a:rPr lang="cs-CZ" sz="1400" noProof="1">
                <a:solidFill>
                  <a:srgbClr val="4F4F4F"/>
                </a:solidFill>
              </a:rPr>
              <a:t>vedeném Městským soudem v Praze, oddíl C,</a:t>
            </a:r>
          </a:p>
          <a:p>
            <a:pPr marL="457200" lvl="2" defTabSz="720000">
              <a:buSzPct val="200000"/>
              <a:tabLst>
                <a:tab pos="0" algn="l"/>
                <a:tab pos="36000" algn="l"/>
                <a:tab pos="360000" algn="l"/>
              </a:tabLst>
            </a:pPr>
            <a:r>
              <a:rPr lang="cs-CZ" sz="1400" noProof="1">
                <a:solidFill>
                  <a:srgbClr val="4F4F4F"/>
                </a:solidFill>
              </a:rPr>
              <a:t>vložka 207029.</a:t>
            </a:r>
          </a:p>
        </p:txBody>
      </p:sp>
      <p:sp>
        <p:nvSpPr>
          <p:cNvPr id="30" name="TextovéPole 29">
            <a:extLst>
              <a:ext uri="{FF2B5EF4-FFF2-40B4-BE49-F238E27FC236}">
                <a16:creationId xmlns:a16="http://schemas.microsoft.com/office/drawing/2014/main" id="{AEA97F4D-B014-4E16-8F6A-D6E3F378E84D}"/>
              </a:ext>
            </a:extLst>
          </p:cNvPr>
          <p:cNvSpPr txBox="1"/>
          <p:nvPr/>
        </p:nvSpPr>
        <p:spPr>
          <a:xfrm>
            <a:off x="6280231" y="2160000"/>
            <a:ext cx="5167260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457200" lvl="2" defTabSz="720000">
              <a:buSzPct val="200000"/>
              <a:tabLst>
                <a:tab pos="0" algn="l"/>
                <a:tab pos="36000" algn="l"/>
                <a:tab pos="360000" algn="l"/>
              </a:tabLst>
            </a:pPr>
            <a:r>
              <a:rPr lang="cs-CZ" sz="1400" b="1" noProof="1">
                <a:solidFill>
                  <a:srgbClr val="4F4F4F"/>
                </a:solidFill>
              </a:rPr>
              <a:t>Radek</a:t>
            </a:r>
            <a:r>
              <a:rPr lang="en-US" sz="1400" b="1" noProof="1">
                <a:solidFill>
                  <a:srgbClr val="4F4F4F"/>
                </a:solidFill>
              </a:rPr>
              <a:t> Ji</a:t>
            </a:r>
            <a:r>
              <a:rPr lang="cs-CZ" sz="1400" b="1" noProof="1">
                <a:solidFill>
                  <a:srgbClr val="4F4F4F"/>
                </a:solidFill>
              </a:rPr>
              <a:t>říč</a:t>
            </a:r>
            <a:r>
              <a:rPr lang="en-US" sz="1400" b="1" noProof="1">
                <a:solidFill>
                  <a:srgbClr val="4F4F4F"/>
                </a:solidFill>
              </a:rPr>
              <a:t>n</a:t>
            </a:r>
            <a:r>
              <a:rPr lang="cs-CZ" sz="1400" b="1" noProof="1">
                <a:solidFill>
                  <a:srgbClr val="4F4F4F"/>
                </a:solidFill>
              </a:rPr>
              <a:t>ý</a:t>
            </a:r>
          </a:p>
          <a:p>
            <a:pPr marL="457200" lvl="2" defTabSz="720000">
              <a:buSzPct val="200000"/>
              <a:tabLst>
                <a:tab pos="0" algn="l"/>
                <a:tab pos="36000" algn="l"/>
                <a:tab pos="360000" algn="l"/>
              </a:tabLst>
            </a:pPr>
            <a:r>
              <a:rPr lang="cs-CZ" sz="1400" noProof="1">
                <a:solidFill>
                  <a:srgbClr val="4F4F4F"/>
                </a:solidFill>
              </a:rPr>
              <a:t>radek.jiricny@insightlab.cz</a:t>
            </a:r>
            <a:endParaRPr lang="en-US" sz="1400" b="1" noProof="1">
              <a:solidFill>
                <a:srgbClr val="4F4F4F"/>
              </a:solidFill>
            </a:endParaRPr>
          </a:p>
        </p:txBody>
      </p:sp>
      <p:pic>
        <p:nvPicPr>
          <p:cNvPr id="11" name="Obrázek 10">
            <a:extLst>
              <a:ext uri="{FF2B5EF4-FFF2-40B4-BE49-F238E27FC236}">
                <a16:creationId xmlns:a16="http://schemas.microsoft.com/office/drawing/2014/main" id="{D1DB789A-59C3-4EA6-9214-5213763755C7}"/>
              </a:ext>
            </a:extLst>
          </p:cNvPr>
          <p:cNvPicPr>
            <a:picLocks/>
          </p:cNvPicPr>
          <p:nvPr/>
        </p:nvPicPr>
        <p:blipFill>
          <a:blip r:embed="rId7"/>
          <a:stretch>
            <a:fillRect/>
          </a:stretch>
        </p:blipFill>
        <p:spPr>
          <a:xfrm>
            <a:off x="6105079" y="1564915"/>
            <a:ext cx="18841" cy="46222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3075984"/>
      </p:ext>
    </p:extLst>
  </p:cSld>
  <p:clrMapOvr>
    <a:masterClrMapping/>
  </p:clrMapOvr>
</p:sld>
</file>

<file path=ppt/theme/theme1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151</TotalTime>
  <Words>1194</Words>
  <Application>Microsoft Office PowerPoint</Application>
  <PresentationFormat>Širokoúhlá obrazovka</PresentationFormat>
  <Paragraphs>125</Paragraphs>
  <Slides>18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7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18</vt:i4>
      </vt:variant>
    </vt:vector>
  </HeadingPairs>
  <TitlesOfParts>
    <vt:vector size="26" baseType="lpstr">
      <vt:lpstr>Arial</vt:lpstr>
      <vt:lpstr>Calibri</vt:lpstr>
      <vt:lpstr>Calibri </vt:lpstr>
      <vt:lpstr>Calibri Light</vt:lpstr>
      <vt:lpstr>Libre Franklin</vt:lpstr>
      <vt:lpstr>Trirong</vt:lpstr>
      <vt:lpstr>Work Sans</vt:lpstr>
      <vt:lpstr>Motiv Office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Radek Jiřičný</dc:creator>
  <cp:lastModifiedBy>Radek Jiřičný</cp:lastModifiedBy>
  <cp:revision>11</cp:revision>
  <dcterms:created xsi:type="dcterms:W3CDTF">2018-06-18T09:09:10Z</dcterms:created>
  <dcterms:modified xsi:type="dcterms:W3CDTF">2018-06-18T11:41:10Z</dcterms:modified>
</cp:coreProperties>
</file>