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6"/>
  </p:notesMasterIdLst>
  <p:sldIdLst>
    <p:sldId id="257" r:id="rId6"/>
    <p:sldId id="275" r:id="rId7"/>
    <p:sldId id="286" r:id="rId8"/>
    <p:sldId id="305" r:id="rId9"/>
    <p:sldId id="287" r:id="rId10"/>
    <p:sldId id="290" r:id="rId11"/>
    <p:sldId id="289" r:id="rId12"/>
    <p:sldId id="295" r:id="rId13"/>
    <p:sldId id="306" r:id="rId14"/>
    <p:sldId id="293" r:id="rId15"/>
    <p:sldId id="296" r:id="rId16"/>
    <p:sldId id="298" r:id="rId17"/>
    <p:sldId id="307" r:id="rId18"/>
    <p:sldId id="299" r:id="rId19"/>
    <p:sldId id="300" r:id="rId20"/>
    <p:sldId id="301" r:id="rId21"/>
    <p:sldId id="302" r:id="rId22"/>
    <p:sldId id="304" r:id="rId23"/>
    <p:sldId id="303" r:id="rId24"/>
    <p:sldId id="258" r:id="rId25"/>
  </p:sldIdLst>
  <p:sldSz cx="9144000" cy="5143500" type="screen16x9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Výchozí oddíl" id="{6935918A-6BCC-4830-A183-A30840FCCB29}">
          <p14:sldIdLst>
            <p14:sldId id="257"/>
          </p14:sldIdLst>
        </p14:section>
        <p14:section name="Prezentace" id="{439803C5-C871-4705-8405-3941F776C2BC}">
          <p14:sldIdLst>
            <p14:sldId id="275"/>
            <p14:sldId id="286"/>
            <p14:sldId id="305"/>
            <p14:sldId id="287"/>
            <p14:sldId id="290"/>
            <p14:sldId id="289"/>
            <p14:sldId id="295"/>
            <p14:sldId id="306"/>
            <p14:sldId id="293"/>
            <p14:sldId id="296"/>
            <p14:sldId id="298"/>
            <p14:sldId id="307"/>
            <p14:sldId id="299"/>
            <p14:sldId id="300"/>
            <p14:sldId id="301"/>
            <p14:sldId id="302"/>
            <p14:sldId id="304"/>
            <p14:sldId id="303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1E42"/>
    <a:srgbClr val="ED1C24"/>
    <a:srgbClr val="000000"/>
    <a:srgbClr val="AD2739"/>
    <a:srgbClr val="782A56"/>
    <a:srgbClr val="00B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68" y="4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1CBC987-F7C6-007A-D362-77341CED5C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6FDBB77-7912-B71C-CF34-BCAD4A6078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1231D4-F21D-4890-86CE-968D58ADB015}" type="datetimeFigureOut">
              <a:rPr lang="cs-CZ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33492DFB-CE8F-9A80-7500-86C639BC3D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031FBB1D-1250-E6AC-2D94-01A526CBD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FCF0427-5953-CE76-A970-63AD00702FF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1A70C36-2F91-C40C-6F37-97DDDB7B22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779ABA-7106-4278-897B-E829302B615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Zástupný symbol pro obrázek snímku 1">
            <a:extLst>
              <a:ext uri="{FF2B5EF4-FFF2-40B4-BE49-F238E27FC236}">
                <a16:creationId xmlns:a16="http://schemas.microsoft.com/office/drawing/2014/main" id="{1592749F-DFB5-E60A-AB46-93F407DFC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Zástupný symbol pro poznámky 2">
            <a:extLst>
              <a:ext uri="{FF2B5EF4-FFF2-40B4-BE49-F238E27FC236}">
                <a16:creationId xmlns:a16="http://schemas.microsoft.com/office/drawing/2014/main" id="{37FDE0FD-512C-1A06-3A3F-14A79E9123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4100" name="Zástupný symbol pro číslo snímku 3">
            <a:extLst>
              <a:ext uri="{FF2B5EF4-FFF2-40B4-BE49-F238E27FC236}">
                <a16:creationId xmlns:a16="http://schemas.microsoft.com/office/drawing/2014/main" id="{69D2CD68-8C55-C441-1E4C-7740066EFB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E9DC28-721F-4176-BE13-E54D36613E37}" type="slidenum">
              <a:rPr lang="cs-CZ" altLang="cs-CZ" smtClean="0"/>
              <a:pPr>
                <a:spcBef>
                  <a:spcPct val="0"/>
                </a:spcBef>
              </a:pPr>
              <a:t>1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2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69874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96332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7703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09183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33811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8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14882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23851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10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10773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11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7742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12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16489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14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433129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15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03592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16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75286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17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4344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18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8186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2A0D4905-D3FE-53EF-A1C5-73C02C10DC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EDE170C9-0D59-A0F7-611C-12C4095ADD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E6C0F696-9EAE-5EA7-CCFD-BAAA6B5E2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F4BE26-415C-4265-96EA-F78DD7FE066E}" type="slidenum">
              <a:rPr lang="cs-CZ" altLang="cs-CZ" smtClean="0"/>
              <a:pPr>
                <a:spcBef>
                  <a:spcPct val="0"/>
                </a:spcBef>
              </a:pPr>
              <a:t>19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34343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Zástupný symbol pro obrázek snímku 1">
            <a:extLst>
              <a:ext uri="{FF2B5EF4-FFF2-40B4-BE49-F238E27FC236}">
                <a16:creationId xmlns:a16="http://schemas.microsoft.com/office/drawing/2014/main" id="{D0E3D1C2-D5C6-19F5-059D-5A81CEAD50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Zástupný symbol pro poznámky 2">
            <a:extLst>
              <a:ext uri="{FF2B5EF4-FFF2-40B4-BE49-F238E27FC236}">
                <a16:creationId xmlns:a16="http://schemas.microsoft.com/office/drawing/2014/main" id="{EE713B2C-33CA-F722-7D52-B0A3CACD5C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32772" name="Zástupný symbol pro číslo snímku 3">
            <a:extLst>
              <a:ext uri="{FF2B5EF4-FFF2-40B4-BE49-F238E27FC236}">
                <a16:creationId xmlns:a16="http://schemas.microsoft.com/office/drawing/2014/main" id="{56B27685-6834-05C2-3C76-5EB5368F3B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0F293C-C8DE-4CDB-A5E5-D78868829D13}" type="slidenum">
              <a:rPr lang="cs-CZ" altLang="cs-CZ" smtClean="0"/>
              <a:pPr>
                <a:spcBef>
                  <a:spcPct val="0"/>
                </a:spcBef>
              </a:pPr>
              <a:t>20</a:t>
            </a:fld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694C2FB-9B54-93BD-CF80-E407549D2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7CADC-04A7-4E4F-A8E9-C476443F78B7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A72265-160B-506A-36D1-13D1A0CA4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1BEE9AC-86F1-E7E6-2774-2691938E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639E3-644A-4CBD-B3C0-89D12DBD0C5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146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7194FE7-2D40-1FA8-4790-E573A923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2D836-E8CB-46A0-95B3-54A64431D0C0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4A4A35E-ED32-DD89-6D88-FC09DC292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C83F6F-D806-EE30-D067-61B40C2C4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CE520-59FE-4E6F-B27F-2C855AA4270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23449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8CF48D-4CE6-4549-B5B8-1DAA3912C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26017-0B63-4D4E-9CEB-1E739970A818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B5BF76F-4042-4D3A-CB94-2FC6DC84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A20C2-9BDD-5631-F964-9C8EB92D0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4D0F9-4DB3-451A-A878-0BCE3521963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31884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BFF7125D-1418-63FA-025E-D075E3D5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79233-6BC0-461C-8D2C-3ACFA7593EE8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0A26AF85-C905-1977-319C-EC58FDF7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EB17254C-C146-0679-0ED9-B07429F83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3615E-3D15-4277-87F2-AEC2626F4E3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70098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34793D32-03BE-E7F1-043A-391595EC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380AD-4754-4A3F-9A32-6E492F158157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8939639A-4D38-4472-B657-FF1FC0D60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CE62E685-AFD3-7797-213D-87E83BD9A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C7BF6-C7FB-4D86-A0EE-00987955B36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92681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A34BE580-05AF-D8EE-4380-C12DC7EC1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2DB1C-9D5D-4D3E-AEDB-B3E14F1202FA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7C36959B-92AA-4A30-22F1-49671BA6C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D2B23A9B-DDB0-1F3A-CFAE-600842A08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156D-DA5C-4428-B054-0F188E42AD0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62844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3DAE1B56-984E-9154-D5D8-A7B2D87D7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C0108-A1CA-4A00-97BF-F6692EC5BE72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C23F1F49-5A82-208D-DC4E-0F56F53D4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97784AFF-81CA-D32F-3162-AC5268742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E5F9C-06E5-4F13-A0EE-1244C16C290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66170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C96D0F84-9102-7DB7-2EB7-365CDC950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2922A-35F3-4037-B45A-E5AC597B2882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22BA9BA5-E709-B8BE-BC13-B3D776F9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085AEF38-F2F6-0846-8FE1-2015A8FDE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932AD-00FB-4684-AC23-C38F1D3EF5F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51840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3823E42F-A892-0CE6-384F-E3BEBDF0A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5B0AC-CDF1-4BD0-A824-6EC4DA0FB89C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1BF78124-2AA4-21C0-108D-FB64B1DDE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78788E43-423B-5686-5F44-2627CF660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EC870-54D9-4489-B5AC-4D59FC01649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36279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AD645C-3EE8-0E1F-2CFB-87093412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D39C0-0B97-41C2-8436-507E709C82C3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EE414FD-2729-5FE7-730C-0502129AE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6E82FE-8570-9990-63F2-C5F0EF46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B2C0E-62F1-45A3-82A7-11793B0879E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13322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38DB44B-EE05-7F2E-CBDB-FFD7A2B01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47C22-84A3-401B-8BED-116312B7B49C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42FB20F-3018-0F8C-FB0A-DE9D76C27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340F118-24A1-A038-D9D4-49685D19B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FD73-002B-4627-BA3E-C45AA19CE73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54320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6C8D66F5-DCAA-27E4-C4E8-A6B37FE9603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49946EC0-E684-E712-978E-FE5B656B31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DF8EB8-F7E1-65E5-E978-AB9F7FA826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359949-3A84-4F90-99FE-0004FECBBB2F}" type="datetimeFigureOut">
              <a:rPr lang="cs-CZ" smtClean="0"/>
              <a:pPr>
                <a:defRPr/>
              </a:pPr>
              <a:t>15.09.2025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5850903-63E6-9F87-500E-D4868C157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EC1383-16C9-CF13-5A7D-E68AA61AD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D1FF"/>
                </a:solidFill>
              </a:defRPr>
            </a:lvl1pPr>
          </a:lstStyle>
          <a:p>
            <a:pPr>
              <a:defRPr/>
            </a:pPr>
            <a:fld id="{5FDE3145-2C90-4EE6-B2E5-C533A7955E7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Petra.Hajatkova@ceskatelevize.cz" TargetMode="External"/><Relationship Id="rId4" Type="http://schemas.openxmlformats.org/officeDocument/2006/relationships/hyperlink" Target="mailto:Katerina.Bezecna@ceskatelevize.cz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arketa.radova@ceskatelevize.cz" TargetMode="External"/><Relationship Id="rId4" Type="http://schemas.openxmlformats.org/officeDocument/2006/relationships/hyperlink" Target="mailto:Radek.Wiglasz@ceskatelevize.cz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hana.orosova@ceskatelevize.cz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Zástupný symbol pro datum 7">
            <a:extLst>
              <a:ext uri="{FF2B5EF4-FFF2-40B4-BE49-F238E27FC236}">
                <a16:creationId xmlns:a16="http://schemas.microsoft.com/office/drawing/2014/main" id="{4BF947D0-3A5E-31CE-9662-FEAAC25A535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40200" y="4679950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r>
              <a:rPr lang="cs-CZ" altLang="cs-CZ" sz="1200" b="1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www.ceskatelevize.cz</a:t>
            </a:r>
          </a:p>
        </p:txBody>
      </p:sp>
      <p:sp>
        <p:nvSpPr>
          <p:cNvPr id="3075" name="Zástupný symbol pro datum 7">
            <a:extLst>
              <a:ext uri="{FF2B5EF4-FFF2-40B4-BE49-F238E27FC236}">
                <a16:creationId xmlns:a16="http://schemas.microsoft.com/office/drawing/2014/main" id="{28DC7CC9-746D-E1D1-F4A2-E6F33EBF08D4}"/>
              </a:ext>
            </a:extLst>
          </p:cNvPr>
          <p:cNvSpPr txBox="1">
            <a:spLocks/>
          </p:cNvSpPr>
          <p:nvPr/>
        </p:nvSpPr>
        <p:spPr bwMode="auto">
          <a:xfrm>
            <a:off x="367506" y="1635646"/>
            <a:ext cx="8408987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Možnosti spolupráce</a:t>
            </a:r>
          </a:p>
          <a:p>
            <a:pPr algn="ct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>
                <a:solidFill>
                  <a:srgbClr val="ED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neziskových</a:t>
            </a:r>
            <a:r>
              <a:rPr lang="cs-CZ" altLang="cs-CZ" sz="3600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altLang="cs-CZ" sz="3600" b="1" dirty="0">
                <a:solidFill>
                  <a:srgbClr val="ED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organizací </a:t>
            </a:r>
          </a:p>
          <a:p>
            <a:pPr algn="ct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cs-CZ" altLang="cs-CZ" sz="36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Českou televizí</a:t>
            </a:r>
          </a:p>
          <a:p>
            <a:pPr eaLnBrk="1" hangingPunct="1">
              <a:lnSpc>
                <a:spcPts val="4000"/>
              </a:lnSpc>
              <a:spcBef>
                <a:spcPct val="0"/>
              </a:spcBef>
              <a:buFontTx/>
              <a:buNone/>
            </a:pPr>
            <a:endParaRPr lang="cs-CZ" altLang="cs-CZ" sz="4000" b="1" dirty="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pic>
        <p:nvPicPr>
          <p:cNvPr id="3076" name="Picture 2">
            <a:extLst>
              <a:ext uri="{FF2B5EF4-FFF2-40B4-BE49-F238E27FC236}">
                <a16:creationId xmlns:a16="http://schemas.microsoft.com/office/drawing/2014/main" id="{EFB3BCAB-E00A-1934-0724-F2A0CDFA6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52413"/>
            <a:ext cx="248126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40200" y="4679950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Než začneme…</a:t>
            </a:r>
            <a:endParaRPr lang="en-US" altLang="cs-CZ" b="1" dirty="0">
              <a:solidFill>
                <a:srgbClr val="06316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27469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Není potřeba se bát, zkuste nás oslovit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ČT není nedosažitelná, podporujeme i malé neziskové organizace a regionální témata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Buďte připravení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Mějte na paměti prostředí ČT: srozumitelnost, transparentnost, </a:t>
            </a:r>
            <a:r>
              <a:rPr lang="cs-CZ" altLang="cs-CZ" sz="1600" dirty="0" err="1">
                <a:solidFill>
                  <a:srgbClr val="1A1F52"/>
                </a:solidFill>
                <a:latin typeface="Verdana" panose="020B0604030504040204" pitchFamily="34" charset="0"/>
              </a:rPr>
              <a:t>příběhovost</a:t>
            </a: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, </a:t>
            </a:r>
            <a:r>
              <a:rPr lang="cs-CZ" altLang="cs-CZ" sz="1600" dirty="0" err="1">
                <a:solidFill>
                  <a:srgbClr val="1A1F52"/>
                </a:solidFill>
                <a:latin typeface="Verdana" panose="020B0604030504040204" pitchFamily="34" charset="0"/>
              </a:rPr>
              <a:t>audiovizualita</a:t>
            </a:r>
            <a:endParaRPr lang="cs-CZ" altLang="cs-CZ" sz="1600" dirty="0">
              <a:solidFill>
                <a:srgbClr val="1A1F52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Nebuďte příliš urputní. Poprvé to nevyšlo? Nevadí. Popřemýšlejte, co byste mohli zlepšit</a:t>
            </a:r>
          </a:p>
          <a:p>
            <a:pPr marL="0" indent="0" eaLnBrk="1" hangingPunct="1">
              <a:spcBef>
                <a:spcPts val="300"/>
              </a:spcBef>
              <a:buNone/>
              <a:defRPr/>
            </a:pPr>
            <a:br>
              <a:rPr lang="cs-CZ" altLang="cs-CZ" sz="1600" dirty="0">
                <a:solidFill>
                  <a:srgbClr val="FF0000"/>
                </a:solidFill>
                <a:latin typeface="Verdana" panose="020B0604030504040204" pitchFamily="34" charset="0"/>
              </a:rPr>
            </a:br>
            <a:endParaRPr lang="cs-CZ" altLang="cs-CZ" sz="1600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40200" y="4679950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ED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Charitativní aktivity ČT v r. 2024</a:t>
            </a:r>
            <a:endParaRPr lang="en-US" altLang="cs-CZ" b="1" dirty="0">
              <a:solidFill>
                <a:srgbClr val="ED1C2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21390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</a:pPr>
            <a:endParaRPr lang="cs-CZ" altLang="cs-CZ" sz="1600" dirty="0">
              <a:solidFill>
                <a:srgbClr val="1A1F52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ts val="300"/>
              </a:spcBef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V roce 2024 ČT podpořila celkem </a:t>
            </a:r>
            <a:r>
              <a:rPr lang="cs-CZ" altLang="cs-CZ" sz="1600" dirty="0">
                <a:solidFill>
                  <a:srgbClr val="ED1C24"/>
                </a:solidFill>
                <a:latin typeface="Verdana" panose="020B0604030504040204" pitchFamily="34" charset="0"/>
              </a:rPr>
              <a:t>84</a:t>
            </a: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 charitativních a osvětových projektů. Do vysílání nasadila </a:t>
            </a:r>
            <a:r>
              <a:rPr lang="cs-CZ" altLang="cs-CZ" sz="1600" dirty="0">
                <a:solidFill>
                  <a:srgbClr val="ED1C24"/>
                </a:solidFill>
                <a:latin typeface="Verdana" panose="020B0604030504040204" pitchFamily="34" charset="0"/>
              </a:rPr>
              <a:t>56</a:t>
            </a: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 spotových nekomerčních kampaní, připravila a odvysílala </a:t>
            </a:r>
            <a:r>
              <a:rPr lang="cs-CZ" altLang="cs-CZ" sz="1600" dirty="0">
                <a:solidFill>
                  <a:srgbClr val="ED1C24"/>
                </a:solidFill>
                <a:latin typeface="Verdana" panose="020B0604030504040204" pitchFamily="34" charset="0"/>
              </a:rPr>
              <a:t>21</a:t>
            </a: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 benefičních pořadů a speciálů, které úhrnně přinesly více než </a:t>
            </a:r>
            <a:r>
              <a:rPr lang="cs-CZ" altLang="cs-CZ" sz="1600" dirty="0">
                <a:solidFill>
                  <a:srgbClr val="ED1C24"/>
                </a:solidFill>
                <a:latin typeface="Verdana" panose="020B0604030504040204" pitchFamily="34" charset="0"/>
              </a:rPr>
              <a:t>140 milionů korun </a:t>
            </a: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a v iVysílání </a:t>
            </a:r>
            <a:r>
              <a:rPr lang="cs-CZ" altLang="cs-CZ" sz="1600" dirty="0" err="1">
                <a:solidFill>
                  <a:srgbClr val="1A1F52"/>
                </a:solidFill>
                <a:latin typeface="Verdana" panose="020B0604030504040204" pitchFamily="34" charset="0"/>
              </a:rPr>
              <a:t>streamovala</a:t>
            </a: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 </a:t>
            </a:r>
            <a:r>
              <a:rPr lang="cs-CZ" altLang="cs-CZ" sz="1600" dirty="0">
                <a:solidFill>
                  <a:srgbClr val="ED1C24"/>
                </a:solidFill>
                <a:latin typeface="Verdana" panose="020B0604030504040204" pitchFamily="34" charset="0"/>
              </a:rPr>
              <a:t>7</a:t>
            </a: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 akcí pořádaných neziskovými organizacemi. </a:t>
            </a:r>
          </a:p>
          <a:p>
            <a:pPr marL="0" indent="0" eaLnBrk="1" hangingPunct="1">
              <a:spcBef>
                <a:spcPts val="300"/>
              </a:spcBef>
              <a:buNone/>
              <a:defRPr/>
            </a:pPr>
            <a:br>
              <a:rPr lang="cs-CZ" altLang="cs-CZ" sz="1600" dirty="0">
                <a:solidFill>
                  <a:srgbClr val="FF0000"/>
                </a:solidFill>
                <a:latin typeface="Verdana" panose="020B0604030504040204" pitchFamily="34" charset="0"/>
              </a:rPr>
            </a:br>
            <a:endParaRPr lang="cs-CZ" altLang="cs-CZ" sz="1600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415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40200" y="4679950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 </a:t>
            </a:r>
            <a:r>
              <a:rPr lang="en-US" altLang="cs-CZ" b="1" dirty="0" err="1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nabízíme</a:t>
            </a:r>
            <a:r>
              <a:rPr lang="en-US" altLang="cs-CZ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spcBef>
                <a:spcPts val="300"/>
              </a:spcBef>
              <a:buNone/>
              <a:defRPr/>
            </a:pPr>
            <a:br>
              <a:rPr lang="cs-CZ" altLang="cs-CZ" sz="1600" dirty="0">
                <a:solidFill>
                  <a:srgbClr val="FF0000"/>
                </a:solidFill>
                <a:latin typeface="Verdana" panose="020B0604030504040204" pitchFamily="34" charset="0"/>
              </a:rPr>
            </a:br>
            <a:endParaRPr lang="cs-CZ" altLang="cs-CZ" sz="1600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25F3CDE8-4431-4050-903C-58E423103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139" y="1279039"/>
            <a:ext cx="1969179" cy="189602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D5F272D6-9C50-4437-9482-278E8A7C8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2313" y="1279039"/>
            <a:ext cx="1963082" cy="189602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5AD9F445-D557-48A3-8CE7-4E01094111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4815" y="2912159"/>
            <a:ext cx="1963082" cy="189602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DF0CD5D-F18A-4B96-8AFD-EC75C920B5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0200" y="2912159"/>
            <a:ext cx="1963082" cy="189602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E84AF89-8300-4FBB-87B3-67F3AA4010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3785" y="2937124"/>
            <a:ext cx="1963082" cy="189602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4C633DE-7E71-42C0-9554-D9E1D5C9F2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660" y="1279723"/>
            <a:ext cx="1963082" cy="18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51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40200" y="4679950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 dirty="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 dirty="0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4918" y="432594"/>
            <a:ext cx="823926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ED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Spotové kampaně</a:t>
            </a:r>
            <a:endParaRPr lang="en-US" altLang="cs-CZ" b="1" dirty="0">
              <a:solidFill>
                <a:srgbClr val="ED1C2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18" y="931071"/>
            <a:ext cx="8229600" cy="49859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Ideální pro zvýšení povědomí o projektu, osvětu, pozvánku na akci…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Plošný zásah publika 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Zcela nekomerční charakter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Spot si vyrábí a dodává pořadatel </a:t>
            </a:r>
            <a:r>
              <a:rPr lang="cs-CZ" altLang="cs-CZ" sz="1600" b="1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na vlastní náklady </a:t>
            </a: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dle technických a obsahových kritérií České televize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Česká televize poskytuje </a:t>
            </a:r>
            <a:r>
              <a:rPr lang="cs-CZ" altLang="cs-CZ" sz="1600" b="1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bezplatně</a:t>
            </a: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 prostor ve vysílání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Stopáž spotu musí být </a:t>
            </a:r>
            <a:r>
              <a:rPr lang="cs-CZ" altLang="cs-CZ" sz="1600" b="1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přesně 20 vteřin</a:t>
            </a: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. Delší ani kratší spoty nelze do vysílání nasadit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Nasazení spotové kampaně do on air vysílání, do iVysílání či kombinovaně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Od r. 2025 jsme přešli z počtu spotů na </a:t>
            </a:r>
            <a:r>
              <a:rPr lang="cs-CZ" altLang="cs-CZ" sz="1600" dirty="0" err="1">
                <a:solidFill>
                  <a:srgbClr val="1A1F52"/>
                </a:solidFill>
                <a:latin typeface="Verdana" panose="020B0604030504040204" pitchFamily="34" charset="0"/>
              </a:rPr>
              <a:t>GRPs</a:t>
            </a: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 (kumulovaná sledovanost – procento diváků z cílové skupiny, kteří zhlédli spot; i malou kampaň zhlédne více než 1 milion diváků)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Rozšíření kampaní v iVysílání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Ke spotové kampani připojujeme podle možností také </a:t>
            </a:r>
            <a:r>
              <a:rPr lang="cs-CZ" altLang="cs-CZ" sz="1600" b="1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redakční podporu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Speciální cena ČT v rámci Cen Fóra dárců</a:t>
            </a:r>
          </a:p>
          <a:p>
            <a:pPr eaLnBrk="1" hangingPunct="1">
              <a:spcBef>
                <a:spcPts val="300"/>
              </a:spcBef>
              <a:defRPr/>
            </a:pPr>
            <a:endParaRPr lang="cs-CZ" altLang="cs-CZ" sz="1600" dirty="0">
              <a:solidFill>
                <a:srgbClr val="1A1F52"/>
              </a:solidFill>
              <a:latin typeface="Verdana" panose="020B0604030504040204" pitchFamily="34" charset="0"/>
            </a:endParaRPr>
          </a:p>
          <a:p>
            <a:pPr marL="0" indent="0" eaLnBrk="1" hangingPunct="1">
              <a:spcBef>
                <a:spcPts val="300"/>
              </a:spcBef>
              <a:buNone/>
              <a:defRPr/>
            </a:pPr>
            <a:br>
              <a:rPr lang="cs-CZ" altLang="cs-CZ" sz="1600" dirty="0">
                <a:solidFill>
                  <a:srgbClr val="FF0000"/>
                </a:solidFill>
                <a:latin typeface="Verdana" panose="020B0604030504040204" pitchFamily="34" charset="0"/>
              </a:rPr>
            </a:br>
            <a:endParaRPr lang="cs-CZ" altLang="cs-CZ" sz="1600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05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39952" y="4659982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 dirty="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 dirty="0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Žádost o spotovou kampaň</a:t>
            </a:r>
            <a:endParaRPr lang="en-US" altLang="cs-CZ" sz="2400" b="1" dirty="0">
              <a:solidFill>
                <a:srgbClr val="06316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710" y="1266773"/>
            <a:ext cx="8229600" cy="31085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Žádosti přijímáme a vyhodnocujeme kvartálně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Základní podmínky:</a:t>
            </a:r>
          </a:p>
          <a:p>
            <a:pPr marL="342900" indent="-342900" eaLnBrk="1" hangingPunct="1">
              <a:spcBef>
                <a:spcPts val="300"/>
              </a:spcBef>
              <a:buFont typeface="+mj-lt"/>
              <a:buAutoNum type="arabicPeriod"/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Minimálně dvouletá činnost organizace</a:t>
            </a:r>
          </a:p>
          <a:p>
            <a:pPr marL="342900" indent="-342900" eaLnBrk="1" hangingPunct="1">
              <a:spcBef>
                <a:spcPts val="300"/>
              </a:spcBef>
              <a:buFont typeface="+mj-lt"/>
              <a:buAutoNum type="arabicPeriod"/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Prokazatelné transparentní hospodaření </a:t>
            </a:r>
          </a:p>
          <a:p>
            <a:pPr marL="342900" indent="-342900" eaLnBrk="1" hangingPunct="1">
              <a:spcBef>
                <a:spcPts val="300"/>
              </a:spcBef>
              <a:buFont typeface="+mj-lt"/>
              <a:buAutoNum type="arabicPeriod"/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Doručení kompletní žádosti v řádném termínu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Nejbližší uzávěrka: </a:t>
            </a:r>
            <a:r>
              <a:rPr lang="cs-CZ" altLang="cs-CZ" sz="1600" b="1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30. září 2025</a:t>
            </a: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, žádá se na období duben až červen 2026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Součástí přihlášky je </a:t>
            </a:r>
            <a:r>
              <a:rPr lang="cs-CZ" altLang="cs-CZ" sz="1600" b="1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scénář/</a:t>
            </a:r>
            <a:r>
              <a:rPr lang="cs-CZ" altLang="cs-CZ" sz="1600" b="1" dirty="0" err="1">
                <a:solidFill>
                  <a:srgbClr val="1A1F52"/>
                </a:solidFill>
                <a:latin typeface="Verdana" pitchFamily="34" charset="0"/>
                <a:cs typeface="Arial" charset="0"/>
              </a:rPr>
              <a:t>storyboard</a:t>
            </a:r>
            <a:r>
              <a:rPr lang="cs-CZ" altLang="cs-CZ" sz="1600" b="1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/hotový spot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Vyhodnocení žádostí trvá cca 1,5 měsíce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Formulář žádosti a další informace na webových stránkách ČT podporuje charitu</a:t>
            </a:r>
          </a:p>
        </p:txBody>
      </p:sp>
    </p:spTree>
    <p:extLst>
      <p:ext uri="{BB962C8B-B14F-4D97-AF65-F5344CB8AC3E}">
        <p14:creationId xmlns:p14="http://schemas.microsoft.com/office/powerpoint/2010/main" val="3821132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ED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Jak vypadá spot pro ČT?</a:t>
            </a:r>
            <a:endParaRPr lang="en-US" altLang="cs-CZ" sz="2400" b="1" dirty="0">
              <a:solidFill>
                <a:srgbClr val="ED1C2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Ovál 1">
            <a:extLst>
              <a:ext uri="{FF2B5EF4-FFF2-40B4-BE49-F238E27FC236}">
                <a16:creationId xmlns:a16="http://schemas.microsoft.com/office/drawing/2014/main" id="{72E126C0-EA7B-494B-BE82-8BA4B0538B71}"/>
              </a:ext>
            </a:extLst>
          </p:cNvPr>
          <p:cNvSpPr/>
          <p:nvPr/>
        </p:nvSpPr>
        <p:spPr>
          <a:xfrm>
            <a:off x="827584" y="1374473"/>
            <a:ext cx="3240360" cy="3156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ANO</a:t>
            </a:r>
          </a:p>
          <a:p>
            <a:pPr algn="ctr"/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Délka 20 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Formát </a:t>
            </a:r>
            <a:r>
              <a:rPr lang="cs-CZ" dirty="0" err="1"/>
              <a:t>mxf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err="1"/>
              <a:t>Voice</a:t>
            </a:r>
            <a:r>
              <a:rPr lang="cs-CZ" dirty="0"/>
              <a:t> </a:t>
            </a:r>
            <a:r>
              <a:rPr lang="cs-CZ" dirty="0" err="1"/>
              <a:t>over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Odkaz na web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Jasné a stručné sdělení.</a:t>
            </a:r>
          </a:p>
          <a:p>
            <a:pPr algn="ctr"/>
            <a:endParaRPr lang="cs-CZ" dirty="0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8DE60216-8FC9-49F2-8CBE-838C0E3E5CFC}"/>
              </a:ext>
            </a:extLst>
          </p:cNvPr>
          <p:cNvSpPr/>
          <p:nvPr/>
        </p:nvSpPr>
        <p:spPr>
          <a:xfrm>
            <a:off x="4676254" y="1374472"/>
            <a:ext cx="3240360" cy="3156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NE</a:t>
            </a:r>
          </a:p>
          <a:p>
            <a:pPr algn="ctr"/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Loga komerčních subjektů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Loga a názvy firemních nadací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Ochranné zóny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Rozmazaný obraz</a:t>
            </a:r>
          </a:p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8893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39952" y="4659982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 dirty="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 dirty="0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Benefiční speciály</a:t>
            </a:r>
            <a:endParaRPr lang="en-US" altLang="cs-CZ" sz="3200" b="1" dirty="0">
              <a:solidFill>
                <a:srgbClr val="06316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25006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Od roku 2015 propojujeme úspěšné pořady s neziskovými organizacemi</a:t>
            </a:r>
          </a:p>
          <a:p>
            <a:pPr eaLnBrk="1" hangingPunct="1">
              <a:spcBef>
                <a:spcPts val="300"/>
              </a:spcBef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Organizace získává finanční podporu z darů zaslaných diváky a zároveň prostor pro prezentaci</a:t>
            </a:r>
          </a:p>
          <a:p>
            <a:pPr eaLnBrk="1" hangingPunct="1">
              <a:spcBef>
                <a:spcPts val="300"/>
              </a:spcBef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Kde domov můj?, Zázraky přírody, Co naše babičky uměly a na co my jsme zapomněli, </a:t>
            </a:r>
            <a:r>
              <a:rPr lang="cs-CZ" altLang="cs-CZ" sz="1600" dirty="0" err="1">
                <a:solidFill>
                  <a:srgbClr val="1A1F52"/>
                </a:solidFill>
                <a:latin typeface="Verdana" panose="020B0604030504040204" pitchFamily="34" charset="0"/>
              </a:rPr>
              <a:t>StarDance</a:t>
            </a: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, Peče celá země </a:t>
            </a:r>
          </a:p>
          <a:p>
            <a:pPr eaLnBrk="1" hangingPunct="1">
              <a:spcBef>
                <a:spcPts val="300"/>
              </a:spcBef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Výběrová řízení vyhlašujeme průběžně</a:t>
            </a:r>
          </a:p>
          <a:p>
            <a:pPr eaLnBrk="1" hangingPunct="1">
              <a:spcBef>
                <a:spcPts val="300"/>
              </a:spcBef>
            </a:pPr>
            <a:r>
              <a:rPr lang="cs-CZ" altLang="cs-CZ" sz="1600" dirty="0">
                <a:solidFill>
                  <a:srgbClr val="1A1F52"/>
                </a:solidFill>
                <a:latin typeface="Verdana" panose="020B0604030504040204" pitchFamily="34" charset="0"/>
              </a:rPr>
              <a:t>Hledáme co nejpřirozenější propojení s projektem/neziskovou organizací</a:t>
            </a:r>
          </a:p>
          <a:p>
            <a:pPr eaLnBrk="1" hangingPunct="1">
              <a:spcBef>
                <a:spcPts val="300"/>
              </a:spcBef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V roce 2024 díky benefičním speciálům získaly podpořené charitativní organizace částku převyšující 66 milionů korun.</a:t>
            </a:r>
          </a:p>
        </p:txBody>
      </p:sp>
    </p:spTree>
    <p:extLst>
      <p:ext uri="{BB962C8B-B14F-4D97-AF65-F5344CB8AC3E}">
        <p14:creationId xmlns:p14="http://schemas.microsoft.com/office/powerpoint/2010/main" val="3249653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7922D3-A921-4672-91B3-9C0450032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5" y="1320746"/>
            <a:ext cx="4040188" cy="479822"/>
          </a:xfrm>
        </p:spPr>
        <p:txBody>
          <a:bodyPr/>
          <a:lstStyle/>
          <a:p>
            <a:r>
              <a:rPr lang="cs-CZ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 naše babičky uměly a na co my jsme zapomněli 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5C34E30-CB4B-43EA-8926-ADD9CD6E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803797"/>
            <a:ext cx="4040188" cy="2963466"/>
          </a:xfrm>
        </p:spPr>
        <p:txBody>
          <a:bodyPr/>
          <a:lstStyle/>
          <a:p>
            <a:r>
              <a:rPr lang="cs-CZ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Návrh, jak by se dovednosti nebo hodnoty vaší organizace mohly stát součástí pořadu</a:t>
            </a:r>
          </a:p>
          <a:p>
            <a:r>
              <a:rPr lang="cs-CZ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Představení aktivit Vaší neziskové organizace v pořadu</a:t>
            </a:r>
          </a:p>
          <a:p>
            <a:r>
              <a:rPr lang="cs-CZ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Jméno a funkce osoby, která se představení ujme</a:t>
            </a:r>
          </a:p>
          <a:p>
            <a:r>
              <a:rPr lang="cs-CZ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Jméno klienta nebo klientů, kteří se s diváky rádi podělí o cenné zkušenosti.</a:t>
            </a:r>
          </a:p>
          <a:p>
            <a:r>
              <a:rPr lang="cs-CZ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Žádosti přijímáme do </a:t>
            </a:r>
            <a:r>
              <a:rPr lang="cs-CZ" sz="16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19.9.2025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46754A8-CFBA-48C9-85CF-3925201524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61176" y="1104900"/>
            <a:ext cx="4041775" cy="479822"/>
          </a:xfrm>
        </p:spPr>
        <p:txBody>
          <a:bodyPr/>
          <a:lstStyle/>
          <a:p>
            <a:r>
              <a:rPr lang="cs-CZ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Kde domov můj?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DA47A74-1115-4678-A710-0785E11FFF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1176" y="1811615"/>
            <a:ext cx="4041775" cy="2963466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F52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Tříčlenný tým (zástupce organizace, klient, patron/známá osobnost)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F52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Aktivní služba DMS</a:t>
            </a:r>
          </a:p>
          <a:p>
            <a:pPr>
              <a:defRPr/>
            </a:pPr>
            <a:r>
              <a:rPr lang="cs-CZ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Žádosti přijímáme do </a:t>
            </a:r>
            <a:r>
              <a:rPr lang="cs-CZ" sz="16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1.10.2025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1A1F52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endParaRPr lang="cs-CZ" dirty="0"/>
          </a:p>
        </p:txBody>
      </p:sp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ED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Benefiční speciály (aktuálně)</a:t>
            </a:r>
            <a:endParaRPr lang="en-US" altLang="cs-CZ" sz="3200" b="1" dirty="0">
              <a:solidFill>
                <a:srgbClr val="ED1C2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703CAAC0-A2AE-425F-84E6-6E3C28D88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22" y="3270708"/>
            <a:ext cx="2894081" cy="187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81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39952" y="4659982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Benefiční pořady</a:t>
            </a:r>
            <a:endParaRPr lang="en-US" altLang="cs-CZ" b="1" dirty="0">
              <a:solidFill>
                <a:srgbClr val="06316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16850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Tradiční benefice: Pomozte dětem a Adventní koncerty ČT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V roce 2024 jsme odvysílali dalších 9 benefic: Tříkrálový koncert, Open air koncert České filharmonie, mimořádný benefiční koncert Společně to </a:t>
            </a:r>
            <a:r>
              <a:rPr lang="cs-CZ" altLang="cs-CZ" sz="1600" dirty="0" err="1">
                <a:solidFill>
                  <a:srgbClr val="1A1F52"/>
                </a:solidFill>
                <a:latin typeface="Verdana" pitchFamily="34" charset="0"/>
                <a:cs typeface="Arial" charset="0"/>
              </a:rPr>
              <a:t>zvládnem</a:t>
            </a: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!, Světlo pro Světlušku, Spolu proti bezmoci…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Výnos přes 49 milionů Kč</a:t>
            </a:r>
          </a:p>
        </p:txBody>
      </p:sp>
    </p:spTree>
    <p:extLst>
      <p:ext uri="{BB962C8B-B14F-4D97-AF65-F5344CB8AC3E}">
        <p14:creationId xmlns:p14="http://schemas.microsoft.com/office/powerpoint/2010/main" val="2432674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2796B4-471C-4118-9BD0-D31F598D3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453" y="1104900"/>
            <a:ext cx="4038600" cy="2545556"/>
          </a:xfrm>
        </p:spPr>
        <p:txBody>
          <a:bodyPr/>
          <a:lstStyle/>
          <a:p>
            <a:pPr eaLnBrk="1" hangingPunct="1">
              <a:spcBef>
                <a:spcPts val="300"/>
              </a:spcBef>
              <a:defRPr/>
            </a:pPr>
            <a:r>
              <a:rPr kumimoji="0" lang="cs-CZ" alt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F52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Sbírka České televize, která letos slaví jubilejní 35. ročník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kumimoji="0" lang="cs-CZ" alt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F52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Od svého vzniku pomohly již 136 neziskovým organizacím, které si mezi sebou rozdělily více než 320 milionů korun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kumimoji="0" lang="cs-CZ" alt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F52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V roce 2024 rekordní výtěžek 24 776 000 Kč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kumimoji="0" lang="cs-CZ" alt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F52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Přihlášky přijímáme do konce dubna (v letošním roce 66 zájemců)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kumimoji="0" lang="cs-CZ" alt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F52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Vybíráme 4 organizace, kterým naše podpora umožní rozvíjet nebo výrazně zkvalitnit jejich činnost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5D811470-6BA0-487C-967A-57D7BCADA5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859" y="1104900"/>
            <a:ext cx="2621903" cy="3896672"/>
          </a:xfrm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ED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Adventní koncerty ČT</a:t>
            </a:r>
            <a:endParaRPr lang="en-US" altLang="cs-CZ" b="1" dirty="0">
              <a:solidFill>
                <a:srgbClr val="ED1C2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759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39952" y="4659982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co myslet při podávání žádostí o AK ČT?</a:t>
            </a:r>
            <a:endParaRPr lang="en-US" altLang="cs-CZ" sz="24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8304"/>
            <a:ext cx="8229600" cy="3847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Projekt má konkrétní cíl s jasným dlouhodobým dopadem (projekt má zřetelně definovaný účel, pomoc je měřitelná).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Projekt pomáhá jasné cílové skupině (podpora přímo a znatelně zlepší životní situaci cílové skupiny, podpora většího počtu osob, celospolečenský přesah).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Projekt je vhodný pro televizní zpracování (Projekt má příběhový a mediální potenciál. Diváci snadno identifikují, kam jejich pomoc putuje a jak je využita.)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Předkládající organizace je důvěryhodná a zkušená.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Žádost je realistická.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Neopakuje se téma, které bylo nedávno podpořeno.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Dodržení rozmanitosti typu projektů.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Důraz na </a:t>
            </a:r>
            <a:r>
              <a:rPr lang="cs-CZ" altLang="cs-CZ" sz="1600" dirty="0" err="1">
                <a:solidFill>
                  <a:srgbClr val="1A1F52"/>
                </a:solidFill>
                <a:latin typeface="Verdana" pitchFamily="34" charset="0"/>
                <a:cs typeface="Arial" charset="0"/>
              </a:rPr>
              <a:t>regionalitu</a:t>
            </a: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.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Projekt má kdo představit v televizním vysílání.</a:t>
            </a:r>
          </a:p>
        </p:txBody>
      </p:sp>
    </p:spTree>
    <p:extLst>
      <p:ext uri="{BB962C8B-B14F-4D97-AF65-F5344CB8AC3E}">
        <p14:creationId xmlns:p14="http://schemas.microsoft.com/office/powerpoint/2010/main" val="1567154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8DFC38-5E84-46E0-9E79-CCC049E7D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200" b="1" dirty="0">
                <a:solidFill>
                  <a:srgbClr val="ED1C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Adventní koncerty podpořily…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E6BB69-6C23-4416-BEDD-3E362914A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600" dirty="0">
                <a:solidFill>
                  <a:srgbClr val="041E4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Centrum LOCIKA může nabídnout službu Dětského </a:t>
            </a:r>
            <a:r>
              <a:rPr lang="cs-CZ" sz="1600" dirty="0" err="1">
                <a:solidFill>
                  <a:srgbClr val="041E4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advokačního</a:t>
            </a:r>
            <a:r>
              <a:rPr lang="cs-CZ" sz="1600" dirty="0">
                <a:solidFill>
                  <a:srgbClr val="041E4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centra více dětem zasaženým domácím násilí a zajistit jim tak včasnou, citlivou a odbornou pomoc v náročném životním období. (AK 2024)</a:t>
            </a:r>
          </a:p>
          <a:p>
            <a:r>
              <a:rPr lang="cs-CZ" sz="1600" dirty="0">
                <a:solidFill>
                  <a:srgbClr val="041E4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Organizace Cesta životem bez bariér přistavila prostory pro rehabilitaci, cvičný byt, místnost pro ergoterapii i prostor pro prodej výrobků vytvořených klienty s hendikepem. (AK 2023)</a:t>
            </a:r>
          </a:p>
          <a:p>
            <a:r>
              <a:rPr lang="cs-CZ" sz="1600" dirty="0">
                <a:solidFill>
                  <a:srgbClr val="041E4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Dům pro Julii postavil dětský lůžkový hospic a zázemí pro pobytovou a terénní odlehčovací službu. (AK 2022)</a:t>
            </a:r>
          </a:p>
          <a:p>
            <a:r>
              <a:rPr lang="cs-CZ" sz="1600" dirty="0">
                <a:solidFill>
                  <a:srgbClr val="041E4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 Domově sv. Anežky vybudoval zahradnický areál a zpracovnu na výpěstky. Díky tomu vznikla další pracovní místa pro osoby s hendikepem. (AK 2021)</a:t>
            </a:r>
          </a:p>
          <a:p>
            <a:endParaRPr lang="cs-CZ" sz="1600" dirty="0">
              <a:solidFill>
                <a:srgbClr val="041E4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cs-CZ" sz="1600" dirty="0">
              <a:solidFill>
                <a:srgbClr val="041E4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cs-CZ" sz="1600" dirty="0">
              <a:solidFill>
                <a:srgbClr val="041E4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009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39952" y="4659982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Redakční podpora</a:t>
            </a:r>
            <a:endParaRPr lang="en-US" altLang="cs-CZ" b="1" dirty="0">
              <a:solidFill>
                <a:srgbClr val="06316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34317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Veřejně prospěšným projektům a organizacím se věnujeme dlouhodobě napříč redakcemi ČT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Témata nabízíme pořadům jako je Studio 6, Sama doma, Dobré ráno…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Dále oslovujeme Události, Události v regionech, Zprávičky… </a:t>
            </a:r>
          </a:p>
          <a:p>
            <a:pPr eaLnBrk="1" hangingPunct="1">
              <a:spcBef>
                <a:spcPts val="300"/>
              </a:spcBef>
              <a:defRPr/>
            </a:pP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Jak se dostat do pořadů ČT?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Nebojte se odlišit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Buďte aktuální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Navrhněte konkrétní témata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Vytipujte zajímavé hosty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Buďte připraveni</a:t>
            </a:r>
          </a:p>
          <a:p>
            <a:pPr eaLnBrk="1" hangingPunct="1">
              <a:spcBef>
                <a:spcPts val="300"/>
              </a:spcBef>
              <a:defRPr/>
            </a:pP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981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39952" y="4659982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 err="1">
                <a:solidFill>
                  <a:srgbClr val="ED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Streaming</a:t>
            </a:r>
            <a:endParaRPr lang="en-US" altLang="cs-CZ" b="1" dirty="0">
              <a:solidFill>
                <a:srgbClr val="ED1C2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14388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Vhodné pro debaty, konference, předávání cen…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Zajistíme stream z vaší akce na iVysílání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Záznam v profesionální kvalitě k dispozici na iVysílání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Stream domlouváme na základě zaslané žádosti (více na webových stránkách ČT podporuje charitu)</a:t>
            </a:r>
          </a:p>
        </p:txBody>
      </p:sp>
    </p:spTree>
    <p:extLst>
      <p:ext uri="{BB962C8B-B14F-4D97-AF65-F5344CB8AC3E}">
        <p14:creationId xmlns:p14="http://schemas.microsoft.com/office/powerpoint/2010/main" val="2468305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39952" y="4659982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Další formy podpory</a:t>
            </a:r>
            <a:endParaRPr lang="en-US" altLang="cs-CZ" b="1" dirty="0">
              <a:solidFill>
                <a:srgbClr val="06316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Den jinak (dobrovolnictví pro zaměstnance ČT)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Mikulášská charitativní projekce pro znevýhodněné děti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Trhy sociálních podniků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Vzdělávací workshopy</a:t>
            </a:r>
          </a:p>
          <a:p>
            <a:pPr eaLnBrk="1" hangingPunct="1">
              <a:spcBef>
                <a:spcPts val="300"/>
              </a:spcBef>
              <a:defRPr/>
            </a:pP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847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39952" y="4659982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ED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Kontakt</a:t>
            </a:r>
            <a:endParaRPr lang="en-US" altLang="cs-CZ" b="1" dirty="0">
              <a:solidFill>
                <a:srgbClr val="ED1C2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30392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Web ČT podporuje charitu</a:t>
            </a:r>
          </a:p>
          <a:p>
            <a:pPr marL="0" indent="0" eaLnBrk="1" hangingPunct="1">
              <a:spcBef>
                <a:spcPts val="300"/>
              </a:spcBef>
              <a:buNone/>
              <a:defRPr/>
            </a:pP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Kateřina Bezecná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Manažerka charitativních aktivit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  <a:hlinkClick r:id="rId4"/>
              </a:rPr>
              <a:t>Katerina.Bezecna@ceskatelevize.cz</a:t>
            </a:r>
            <a:endParaRPr lang="cs-CZ" altLang="cs-CZ" sz="12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602 329 922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Petra Hajátková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Koordinátorka charitativních aktivit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  <a:hlinkClick r:id="rId5"/>
              </a:rPr>
              <a:t>Petra.Hajatkova@ceskatelevize.cz</a:t>
            </a:r>
            <a:endParaRPr lang="cs-CZ" altLang="cs-CZ" sz="12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734 184 816</a:t>
            </a:r>
          </a:p>
          <a:p>
            <a:pPr marL="457200" lvl="1" indent="0" eaLnBrk="1" hangingPunct="1">
              <a:spcBef>
                <a:spcPts val="300"/>
              </a:spcBef>
              <a:buNone/>
              <a:defRPr/>
            </a:pPr>
            <a:endParaRPr lang="cs-CZ" altLang="cs-CZ" sz="12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ts val="300"/>
              </a:spcBef>
              <a:defRPr/>
            </a:pP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19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39952" y="4659982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Kontakt Ostrava</a:t>
            </a:r>
            <a:endParaRPr lang="en-US" altLang="cs-CZ" b="1" dirty="0">
              <a:solidFill>
                <a:srgbClr val="06316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25930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Web ČT podporuje charitu</a:t>
            </a:r>
          </a:p>
          <a:p>
            <a:pPr marL="0" indent="0" eaLnBrk="1" hangingPunct="1">
              <a:spcBef>
                <a:spcPts val="300"/>
              </a:spcBef>
              <a:buNone/>
              <a:defRPr/>
            </a:pP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Radek </a:t>
            </a:r>
            <a:r>
              <a:rPr lang="cs-CZ" altLang="cs-CZ" sz="1600" dirty="0" err="1">
                <a:solidFill>
                  <a:srgbClr val="1A1F52"/>
                </a:solidFill>
                <a:latin typeface="Verdana" pitchFamily="34" charset="0"/>
                <a:cs typeface="Arial" charset="0"/>
              </a:rPr>
              <a:t>Wiglasz</a:t>
            </a: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Manažer vnějších vztahů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  <a:hlinkClick r:id="rId4"/>
              </a:rPr>
              <a:t>Radek.Wiglasz@ceskatelevize.cz</a:t>
            </a: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 </a:t>
            </a: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Markéta Radová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Specialista - komunikace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  <a:hlinkClick r:id="rId5"/>
              </a:rPr>
              <a:t>marketa.radova@ceskatelevize.cz</a:t>
            </a: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 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734 517 123</a:t>
            </a:r>
          </a:p>
          <a:p>
            <a:pPr eaLnBrk="1" hangingPunct="1">
              <a:spcBef>
                <a:spcPts val="300"/>
              </a:spcBef>
              <a:defRPr/>
            </a:pP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275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4AC7A6-1CBC-7EF5-1D31-ED63B3AD2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52413"/>
            <a:ext cx="5318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Zástupný symbol pro datum 7">
            <a:extLst>
              <a:ext uri="{FF2B5EF4-FFF2-40B4-BE49-F238E27FC236}">
                <a16:creationId xmlns:a16="http://schemas.microsoft.com/office/drawing/2014/main" id="{C2FDFCEE-52CA-06CA-697A-059CBDF15D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39952" y="4659982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cs-CZ" altLang="cs-CZ" sz="1200" b="1">
              <a:solidFill>
                <a:schemeClr val="tx2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E6FB58F7-09FC-6CB2-8F8B-010E806A5FB7}"/>
              </a:ext>
            </a:extLst>
          </p:cNvPr>
          <p:cNvSpPr txBox="1">
            <a:spLocks/>
          </p:cNvSpPr>
          <p:nvPr/>
        </p:nvSpPr>
        <p:spPr bwMode="auto">
          <a:xfrm>
            <a:off x="539750" y="612775"/>
            <a:ext cx="8229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06316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Kontakt Brno</a:t>
            </a:r>
            <a:endParaRPr lang="en-US" altLang="cs-CZ" b="1" dirty="0">
              <a:solidFill>
                <a:srgbClr val="06316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41" name="TextovéPole 2">
            <a:extLst>
              <a:ext uri="{FF2B5EF4-FFF2-40B4-BE49-F238E27FC236}">
                <a16:creationId xmlns:a16="http://schemas.microsoft.com/office/drawing/2014/main" id="{A6B31234-4F1A-95A1-FD9B-D9951AFE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38470"/>
            <a:ext cx="8229600" cy="25314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Web ČT podporuje charitu</a:t>
            </a:r>
          </a:p>
          <a:p>
            <a:pPr marL="0" indent="0" eaLnBrk="1" hangingPunct="1">
              <a:spcBef>
                <a:spcPts val="300"/>
              </a:spcBef>
              <a:buNone/>
              <a:defRPr/>
            </a:pP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ts val="300"/>
              </a:spcBef>
              <a:defRPr/>
            </a:pPr>
            <a:r>
              <a:rPr lang="cs-CZ" altLang="cs-CZ" sz="16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Hana Orošová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Specialista PR</a:t>
            </a: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  <a:hlinkClick r:id="rId4"/>
              </a:rPr>
              <a:t>hana.orosova@ceskatelevize.cz</a:t>
            </a:r>
            <a:endParaRPr lang="cs-CZ" altLang="cs-CZ" sz="12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lvl="1" eaLnBrk="1" hangingPunct="1">
              <a:spcBef>
                <a:spcPts val="300"/>
              </a:spcBef>
              <a:defRPr/>
            </a:pPr>
            <a:r>
              <a:rPr lang="cs-CZ" altLang="cs-CZ" sz="1200" dirty="0">
                <a:solidFill>
                  <a:srgbClr val="1A1F52"/>
                </a:solidFill>
                <a:latin typeface="Verdana" pitchFamily="34" charset="0"/>
                <a:cs typeface="Arial" charset="0"/>
              </a:rPr>
              <a:t>516 609 512</a:t>
            </a:r>
          </a:p>
          <a:p>
            <a:pPr lvl="1" eaLnBrk="1" hangingPunct="1">
              <a:spcBef>
                <a:spcPts val="300"/>
              </a:spcBef>
              <a:defRPr/>
            </a:pPr>
            <a:endParaRPr lang="cs-CZ" altLang="cs-CZ" sz="12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lvl="1" eaLnBrk="1" hangingPunct="1">
              <a:spcBef>
                <a:spcPts val="300"/>
              </a:spcBef>
              <a:defRPr/>
            </a:pPr>
            <a:endParaRPr lang="cs-CZ" altLang="cs-CZ" sz="12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marL="457200" lvl="1" indent="0" eaLnBrk="1" hangingPunct="1">
              <a:spcBef>
                <a:spcPts val="300"/>
              </a:spcBef>
              <a:buNone/>
              <a:defRPr/>
            </a:pPr>
            <a:endParaRPr lang="cs-CZ" altLang="cs-CZ" sz="12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ts val="300"/>
              </a:spcBef>
              <a:defRPr/>
            </a:pPr>
            <a:endParaRPr lang="cs-CZ" altLang="cs-CZ" sz="1600" dirty="0">
              <a:solidFill>
                <a:srgbClr val="1A1F52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152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212AB83B-4166-2B18-852A-743C961B3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252413"/>
            <a:ext cx="5318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Zástupný symbol pro datum 7">
            <a:extLst>
              <a:ext uri="{FF2B5EF4-FFF2-40B4-BE49-F238E27FC236}">
                <a16:creationId xmlns:a16="http://schemas.microsoft.com/office/drawing/2014/main" id="{FEF8BE36-261D-7EA0-0633-A2C627B366F8}"/>
              </a:ext>
            </a:extLst>
          </p:cNvPr>
          <p:cNvSpPr txBox="1">
            <a:spLocks/>
          </p:cNvSpPr>
          <p:nvPr/>
        </p:nvSpPr>
        <p:spPr bwMode="auto">
          <a:xfrm>
            <a:off x="367506" y="1861790"/>
            <a:ext cx="8408987" cy="1419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4600"/>
              </a:lnSpc>
              <a:spcBef>
                <a:spcPct val="0"/>
              </a:spcBef>
              <a:buFontTx/>
              <a:buNone/>
            </a:pPr>
            <a:r>
              <a:rPr lang="cs-CZ" altLang="cs-CZ" sz="4000" b="1" dirty="0">
                <a:solidFill>
                  <a:srgbClr val="FF0000"/>
                </a:solidFill>
                <a:latin typeface="Verdana" panose="020B0604030504040204" pitchFamily="34" charset="0"/>
              </a:rPr>
              <a:t>Děkuji za pozornost</a:t>
            </a:r>
            <a:br>
              <a:rPr lang="cs-CZ" altLang="cs-CZ" sz="4000" b="1" dirty="0">
                <a:solidFill>
                  <a:srgbClr val="FF0000"/>
                </a:solidFill>
                <a:latin typeface="Verdana" panose="020B0604030504040204" pitchFamily="34" charset="0"/>
              </a:rPr>
            </a:br>
            <a:r>
              <a:rPr lang="cs-CZ" altLang="cs-CZ" sz="4000" b="1" dirty="0">
                <a:solidFill>
                  <a:srgbClr val="FF0000"/>
                </a:solidFill>
                <a:latin typeface="Verdana" panose="020B0604030504040204" pitchFamily="34" charset="0"/>
              </a:rPr>
              <a:t>a těším se na spolupráci!</a:t>
            </a:r>
          </a:p>
          <a:p>
            <a:pPr algn="ctr" eaLnBrk="1" hangingPunct="1">
              <a:lnSpc>
                <a:spcPts val="2400"/>
              </a:lnSpc>
              <a:spcBef>
                <a:spcPct val="0"/>
              </a:spcBef>
              <a:buFontTx/>
              <a:buNone/>
            </a:pPr>
            <a:endParaRPr lang="cs-CZ" altLang="cs-CZ" sz="1600" b="1" dirty="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sp>
        <p:nvSpPr>
          <p:cNvPr id="31748" name="Zástupný symbol pro datum 7">
            <a:extLst>
              <a:ext uri="{FF2B5EF4-FFF2-40B4-BE49-F238E27FC236}">
                <a16:creationId xmlns:a16="http://schemas.microsoft.com/office/drawing/2014/main" id="{4998B881-550D-DE1E-078C-A07ADE26485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140200" y="4679950"/>
            <a:ext cx="474821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20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	</a:t>
            </a:r>
            <a:r>
              <a:rPr lang="cs-CZ" altLang="cs-CZ" sz="1200" b="1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www.ceskatelevize.cz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iv systému Office">
  <a:themeElements>
    <a:clrScheme name="ct_schema">
      <a:dk1>
        <a:srgbClr val="00BEFF"/>
      </a:dk1>
      <a:lt1>
        <a:sysClr val="window" lastClr="FFFFFF"/>
      </a:lt1>
      <a:dk2>
        <a:srgbClr val="ED1C24"/>
      </a:dk2>
      <a:lt2>
        <a:srgbClr val="B1B3B3"/>
      </a:lt2>
      <a:accent1>
        <a:srgbClr val="041E42"/>
      </a:accent1>
      <a:accent2>
        <a:srgbClr val="FFA300"/>
      </a:accent2>
      <a:accent3>
        <a:srgbClr val="043CDC"/>
      </a:accent3>
      <a:accent4>
        <a:srgbClr val="33CC00"/>
      </a:accent4>
      <a:accent5>
        <a:srgbClr val="FF6400"/>
      </a:accent5>
      <a:accent6>
        <a:srgbClr val="0078FF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365943CEE237740A60C48B9DF7D4337" ma:contentTypeVersion="2" ma:contentTypeDescription="Vytvoří nový dokument" ma:contentTypeScope="" ma:versionID="5dad0d4abf7506867f1abda734ba7995">
  <xsd:schema xmlns:xsd="http://www.w3.org/2001/XMLSchema" xmlns:xs="http://www.w3.org/2001/XMLSchema" xmlns:p="http://schemas.microsoft.com/office/2006/metadata/properties" xmlns:ns1="http://schemas.microsoft.com/sharepoint/v3" xmlns:ns2="a1ae2d58-b58e-4f5c-ae83-128808680adb" xmlns:ns3="8be242ed-2fa6-45ec-9186-9e65c6fe0b53" targetNamespace="http://schemas.microsoft.com/office/2006/metadata/properties" ma:root="true" ma:fieldsID="826fb0d028fbe04f3d5acf22eeb1f902" ns1:_="" ns2:_="" ns3:_="">
    <xsd:import namespace="http://schemas.microsoft.com/sharepoint/v3"/>
    <xsd:import namespace="a1ae2d58-b58e-4f5c-ae83-128808680adb"/>
    <xsd:import namespace="8be242ed-2fa6-45ec-9186-9e65c6fe0b5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3:Pub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Datum zahájení plánování" ma:description="" ma:hidden="true" ma:internalName="PublishingStartDate">
      <xsd:simpleType>
        <xsd:restriction base="dms:Unknown"/>
      </xsd:simpleType>
    </xsd:element>
    <xsd:element name="PublishingExpirationDate" ma:index="12" nillable="true" ma:displayName="Datum ukončení plánování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ae2d58-b58e-4f5c-ae83-128808680ad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Hodnota ID dokumentu" ma:description="Hodnota ID dokumentu přiřazená této položce" ma:internalName="_dlc_DocId" ma:readOnly="true">
      <xsd:simpleType>
        <xsd:restriction base="dms:Text"/>
      </xsd:simpleType>
    </xsd:element>
    <xsd:element name="_dlc_DocIdUrl" ma:index="9" nillable="true" ma:displayName="ID dokumentu" ma:description="Trvalý odkaz na tento dokument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e242ed-2fa6-45ec-9186-9e65c6fe0b53" elementFormDefault="qualified">
    <xsd:import namespace="http://schemas.microsoft.com/office/2006/documentManagement/types"/>
    <xsd:import namespace="http://schemas.microsoft.com/office/infopath/2007/PartnerControls"/>
    <xsd:element name="PubDate" ma:index="13" nillable="true" ma:displayName="Datum publikace" ma:default="[today]" ma:description="Datum publikace" ma:format="DateOnly" ma:internalName="Datum_x0020_publikac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C132A9D5-485F-451C-8F6B-808AAD79AC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1ae2d58-b58e-4f5c-ae83-128808680adb"/>
    <ds:schemaRef ds:uri="8be242ed-2fa6-45ec-9186-9e65c6fe0b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B51FED-9837-4861-AC2A-7881F71E38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B6830B-8478-484B-9B0B-027B367A6644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2CD8C78B-3269-4037-A2B6-F6B1E02B4E35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1866</TotalTime>
  <Words>1127</Words>
  <Application>Microsoft Office PowerPoint</Application>
  <PresentationFormat>Předvádění na obrazovce (16:9)</PresentationFormat>
  <Paragraphs>189</Paragraphs>
  <Slides>20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4" baseType="lpstr">
      <vt:lpstr>Arial</vt:lpstr>
      <vt:lpstr>Calibri</vt:lpstr>
      <vt:lpstr>Verdana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Adventní koncerty podpořily…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Česiká televize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Makaloušová Kateřina</dc:creator>
  <cp:lastModifiedBy>Klára Libertová</cp:lastModifiedBy>
  <cp:revision>315</cp:revision>
  <cp:lastPrinted>2024-08-20T13:11:35Z</cp:lastPrinted>
  <dcterms:created xsi:type="dcterms:W3CDTF">2016-09-20T11:21:19Z</dcterms:created>
  <dcterms:modified xsi:type="dcterms:W3CDTF">2025-09-15T13:38:54Z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INTRANET-114-20</vt:lpwstr>
  </property>
  <property fmtid="{D5CDD505-2E9C-101B-9397-08002B2CF9AE}" pid="3" name="_dlc_DocIdItemGuid">
    <vt:lpwstr>c1e46c38-8781-44c2-8132-ffb7df3cd78c</vt:lpwstr>
  </property>
  <property fmtid="{D5CDD505-2E9C-101B-9397-08002B2CF9AE}" pid="4" name="_dlc_DocIdUrl">
    <vt:lpwstr>http://intranet.czech-tv.cz/manualznacky/_layouts/DocIdRedir.aspx?ID=INTRANET-114-20, INTRANET-114-20</vt:lpwstr>
  </property>
  <property fmtid="{D5CDD505-2E9C-101B-9397-08002B2CF9AE}" pid="5" name="Datum publikace">
    <vt:lpwstr>2017-07-28T00:00:00Z</vt:lpwstr>
  </property>
  <property fmtid="{D5CDD505-2E9C-101B-9397-08002B2CF9AE}" pid="6" name="PublishingExpirationDate">
    <vt:lpwstr/>
  </property>
  <property fmtid="{D5CDD505-2E9C-101B-9397-08002B2CF9AE}" pid="7" name="PublishingStartDate">
    <vt:lpwstr/>
  </property>
</Properties>
</file>