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Montserrat" panose="00000500000000000000" pitchFamily="2" charset="-18"/>
      <p:regular r:id="rId10"/>
      <p:bold r:id="rId11"/>
      <p:italic r:id="rId12"/>
      <p:boldItalic r:id="rId13"/>
    </p:embeddedFont>
    <p:embeddedFont>
      <p:font typeface="Montserrat Medium" panose="00000600000000000000" pitchFamily="2" charset="-18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xXWTjqdoPByTHIbYauKrNdBEk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68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9"/>
          <p:cNvSpPr txBox="1">
            <a:spLocks noGrp="1"/>
          </p:cNvSpPr>
          <p:nvPr>
            <p:ph type="ctrTitle"/>
          </p:nvPr>
        </p:nvSpPr>
        <p:spPr>
          <a:xfrm>
            <a:off x="311708" y="639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ubTitle" idx="1"/>
          </p:nvPr>
        </p:nvSpPr>
        <p:spPr>
          <a:xfrm>
            <a:off x="311700" y="27293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Montserrat"/>
              <a:buNone/>
              <a:defRPr sz="24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0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>
            <a:spLocks noGrp="1"/>
          </p:cNvSpPr>
          <p:nvPr>
            <p:ph type="title"/>
          </p:nvPr>
        </p:nvSpPr>
        <p:spPr>
          <a:xfrm>
            <a:off x="311700" y="1181975"/>
            <a:ext cx="8520600" cy="27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s malým popiskem">
  <p:cSld name="Záhlaví s malým popiskem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311700" y="1181975"/>
            <a:ext cx="8520600" cy="27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85206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+ podnadpis a hlavní část">
  <p:cSld name="Nadpis + podnadpis a hlavní čás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311700" y="1415925"/>
            <a:ext cx="85206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–"/>
              <a:defRPr/>
            </a:lvl1pPr>
            <a:lvl2pPr marL="914400" lvl="1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title" idx="2"/>
          </p:nvPr>
        </p:nvSpPr>
        <p:spPr>
          <a:xfrm>
            <a:off x="311700" y="86920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, popis a dva sloupce">
  <p:cSld name="Nadpis, popis a dva sloupc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311700" y="2047675"/>
            <a:ext cx="4090500" cy="2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2"/>
          </p:nvPr>
        </p:nvSpPr>
        <p:spPr>
          <a:xfrm>
            <a:off x="4741800" y="2047675"/>
            <a:ext cx="4090500" cy="2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3"/>
          </p:nvPr>
        </p:nvSpPr>
        <p:spPr>
          <a:xfrm>
            <a:off x="311700" y="1152475"/>
            <a:ext cx="8160600" cy="5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dva sloupce 1">
  <p:cSld name="Nadpis a dva sloupce 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9" name="Google Shape;9;p8"/>
          <p:cNvCxnSpPr/>
          <p:nvPr/>
        </p:nvCxnSpPr>
        <p:spPr>
          <a:xfrm>
            <a:off x="311700" y="5140800"/>
            <a:ext cx="8520600" cy="0"/>
          </a:xfrm>
          <a:prstGeom prst="straightConnector1">
            <a:avLst/>
          </a:prstGeom>
          <a:noFill/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750" y="293350"/>
            <a:ext cx="611675" cy="41481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"/>
          <p:cNvSpPr txBox="1">
            <a:spLocks noGrp="1"/>
          </p:cNvSpPr>
          <p:nvPr>
            <p:ph type="ctrTitle"/>
          </p:nvPr>
        </p:nvSpPr>
        <p:spPr>
          <a:xfrm>
            <a:off x="311708" y="639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cs-CZ"/>
              <a:t>Oslovte desítky tisíc diváků on-line</a:t>
            </a:r>
            <a:endParaRPr/>
          </a:p>
        </p:txBody>
      </p:sp>
      <p:sp>
        <p:nvSpPr>
          <p:cNvPr id="74" name="Google Shape;74;p1"/>
          <p:cNvSpPr txBox="1">
            <a:spLocks noGrp="1"/>
          </p:cNvSpPr>
          <p:nvPr>
            <p:ph type="subTitle" idx="1"/>
          </p:nvPr>
        </p:nvSpPr>
        <p:spPr>
          <a:xfrm>
            <a:off x="311700" y="27293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Montserrat"/>
              <a:buNone/>
            </a:pPr>
            <a:r>
              <a:rPr lang="cs-CZ"/>
              <a:t>Skrz iVysílání České televize</a:t>
            </a:r>
            <a:endParaRPr/>
          </a:p>
        </p:txBody>
      </p:sp>
      <p:sp>
        <p:nvSpPr>
          <p:cNvPr id="75" name="Google Shape;75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  <p:sp>
        <p:nvSpPr>
          <p:cNvPr id="76" name="Google Shape;76;p1"/>
          <p:cNvSpPr txBox="1"/>
          <p:nvPr/>
        </p:nvSpPr>
        <p:spPr>
          <a:xfrm>
            <a:off x="4931275" y="4625650"/>
            <a:ext cx="40377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rgbClr val="04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Fórum dárců 17/09/2025        www.ceskatelevize.cz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750" y="293350"/>
            <a:ext cx="611675" cy="41481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2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/>
              <a:t>iVysílání a jeho návštěvnost</a:t>
            </a:r>
            <a:endParaRPr/>
          </a:p>
        </p:txBody>
      </p:sp>
      <p:sp>
        <p:nvSpPr>
          <p:cNvPr id="83" name="Google Shape;83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iVysílání je VOD služba České televize, která je dostupná zdarma a obsahuje více než 400 000 videí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Web, mobilní aplikace, Smart TV aplikace, HbbTV aplikace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Celkem v srpnu 2025 přes 22 milionů spuštění videí v iVysílání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Průměrně na zařízení s videem připadá 9,9 spuštění videa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iVysílání navštěvuje na měsíční bázi 31 % Čechů ve věku 16-75 let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Nejvíce uživatelů je ve věkové skupině 30-59 let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Aktuálně cca 40% přehrání  jsou videa, u kterých můžeme vložit reklamní sdělení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Hlavní náplní reklamního prostoru je propagace vlastních pořadů a produktů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Dříve zabrala polovinu prostoru komerční sdělení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Prostor po komerčních sděleních rozdělujeme mezi ČT, mediální partnerství a charitu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Prostor pro mediální partnerství a charitu značně navyšujeme</a:t>
            </a:r>
            <a:endParaRPr/>
          </a:p>
        </p:txBody>
      </p:sp>
      <p:sp>
        <p:nvSpPr>
          <p:cNvPr id="84" name="Google Shape;8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s-CZ"/>
              <a:t>2</a:t>
            </a:fld>
            <a:endParaRPr/>
          </a:p>
        </p:txBody>
      </p:sp>
      <p:sp>
        <p:nvSpPr>
          <p:cNvPr id="85" name="Google Shape;85;p2"/>
          <p:cNvSpPr txBox="1"/>
          <p:nvPr/>
        </p:nvSpPr>
        <p:spPr>
          <a:xfrm>
            <a:off x="4931275" y="4625650"/>
            <a:ext cx="40377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rgbClr val="04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Fórum dárců 17/09/2025        www.ceskatelevize.cz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750" y="293350"/>
            <a:ext cx="611675" cy="41481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/>
              <a:t>Reklamní sdělení - preroll, postroll</a:t>
            </a:r>
            <a:endParaRPr/>
          </a:p>
        </p:txBody>
      </p:sp>
      <p:sp>
        <p:nvSpPr>
          <p:cNvPr id="92" name="Google Shape;92;p3"/>
          <p:cNvSpPr txBox="1">
            <a:spLocks noGrp="1"/>
          </p:cNvSpPr>
          <p:nvPr>
            <p:ph type="body" idx="1"/>
          </p:nvPr>
        </p:nvSpPr>
        <p:spPr>
          <a:xfrm>
            <a:off x="311700" y="1096728"/>
            <a:ext cx="8520600" cy="31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Před každým videem (kromě zmíněných výjimek) se spustí reklama, které říkáme </a:t>
            </a:r>
            <a:r>
              <a:rPr lang="cs-CZ" b="1"/>
              <a:t>preroll</a:t>
            </a:r>
            <a:endParaRPr b="1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Zobrazení této reklamy uživateli je jedna </a:t>
            </a:r>
            <a:r>
              <a:rPr lang="cs-CZ" b="1"/>
              <a:t>imprese</a:t>
            </a:r>
            <a:endParaRPr b="1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Prerolly je možné přeskočit po 5 vteřinách, stejně jako například na YouTube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Preroll může, ale nemusí obsahovat proklik. Míra prokliku může být různá, 8 posledních ukončených kampaní mělo běžnou CTR 1,76% (UCTR bude vyšší)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Systém s impresemi pracuje především na základě dvou údajů</a:t>
            </a:r>
            <a:endParaRPr/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cs-CZ"/>
              <a:t>požadovaný počet impresí během zadaného časového období</a:t>
            </a:r>
            <a:endParaRPr/>
          </a:p>
          <a:p>
            <a:pPr marL="137160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cs-CZ"/>
              <a:t>aktivní capping (netýká se všech uživatelů)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Průměrně mediální partnerství a charita v roce 2024 dosáhly měsíčně 125 000 impresí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Nově bychom mohli až 850 000 impresí využít pro charitu a mediální partnerství</a:t>
            </a:r>
            <a:endParaRPr/>
          </a:p>
        </p:txBody>
      </p:sp>
      <p:sp>
        <p:nvSpPr>
          <p:cNvPr id="93" name="Google Shape;9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s-CZ"/>
              <a:t>3</a:t>
            </a:fld>
            <a:endParaRPr/>
          </a:p>
        </p:txBody>
      </p:sp>
      <p:sp>
        <p:nvSpPr>
          <p:cNvPr id="94" name="Google Shape;94;p3"/>
          <p:cNvSpPr txBox="1"/>
          <p:nvPr/>
        </p:nvSpPr>
        <p:spPr>
          <a:xfrm>
            <a:off x="4931275" y="4625650"/>
            <a:ext cx="40377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rgbClr val="04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Fórum dárců 17/09/2025        www.ceskatelevize.cz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750" y="293350"/>
            <a:ext cx="611675" cy="4148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/>
              <a:t>Možnosti měření a reportování</a:t>
            </a:r>
            <a:endParaRPr/>
          </a:p>
        </p:txBody>
      </p:sp>
      <p:sp>
        <p:nvSpPr>
          <p:cNvPr id="101" name="Google Shape;10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4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Sledujeme počet </a:t>
            </a:r>
            <a:r>
              <a:rPr lang="cs-CZ" b="1"/>
              <a:t>impresí</a:t>
            </a:r>
            <a:r>
              <a:rPr lang="cs-CZ"/>
              <a:t> každé kampaně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Sledujeme počet </a:t>
            </a:r>
            <a:r>
              <a:rPr lang="cs-CZ" b="1"/>
              <a:t>prokliků</a:t>
            </a:r>
            <a:endParaRPr b="1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Od toho odvozujeme </a:t>
            </a:r>
            <a:r>
              <a:rPr lang="cs-CZ" b="1"/>
              <a:t>CTR </a:t>
            </a:r>
            <a:r>
              <a:rPr lang="cs-CZ"/>
              <a:t>a </a:t>
            </a:r>
            <a:r>
              <a:rPr lang="cs-CZ" b="1"/>
              <a:t>UCTR</a:t>
            </a:r>
            <a:endParaRPr b="1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Průměrný čas mezi zobrazením a prvním kliknutím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Geografická lokalizace návštěvníků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Umíme generovat reporty, kde je vše vidět do většího detailu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A ty vám určitě rádi poskytneme</a:t>
            </a:r>
            <a:endParaRPr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s-CZ"/>
              <a:t>4</a:t>
            </a:fld>
            <a:endParaRPr/>
          </a:p>
        </p:txBody>
      </p:sp>
      <p:sp>
        <p:nvSpPr>
          <p:cNvPr id="103" name="Google Shape;103;p4"/>
          <p:cNvSpPr txBox="1"/>
          <p:nvPr/>
        </p:nvSpPr>
        <p:spPr>
          <a:xfrm>
            <a:off x="4931275" y="4625650"/>
            <a:ext cx="40377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rgbClr val="04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Fórum dárců 17/09/2025        www.ceskatelevize.cz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750" y="293350"/>
            <a:ext cx="611675" cy="41481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/>
              <a:t>Možnosti cílení</a:t>
            </a:r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8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Možnosti cílení jsou na naší straně bohužel dost omezené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V tuto chvíli můžeme cílit pouze na základě lokality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Vznikají u nás nové funkcionality, které nám umožní cílit na základě kategorií pořadu (na detektivky, na rodinné seriály, na sport) a případně na další nové kategorie, které si budeme evidovat (pro mladé, atd.)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Proč nemůžeme cílit na základě pokročilejší demografie? Protože tato data o uživatelích nemáme</a:t>
            </a:r>
            <a:endParaRPr/>
          </a:p>
        </p:txBody>
      </p:sp>
      <p:sp>
        <p:nvSpPr>
          <p:cNvPr id="111" name="Google Shape;11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4931275" y="4625650"/>
            <a:ext cx="40377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rgbClr val="04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Fórum dárců 17/09/2025        www.ceskatelevize.cz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/>
              <a:t>Technické specifikace</a:t>
            </a:r>
            <a:endParaRPr/>
          </a:p>
        </p:txBody>
      </p:sp>
      <p:sp>
        <p:nvSpPr>
          <p:cNvPr id="118" name="Google Shape;1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1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Požadovaný formát vám sdělíme během přípravy smlouvy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cs-CZ"/>
              <a:t>Jedná se o standardní požadavky na video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Video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1920x1080p H264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bitrate 7mbps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Zvuk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AAC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Bitrate (kbps): 128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-CZ" sz="1150" i="1">
                <a:solidFill>
                  <a:srgbClr val="1D1C1D"/>
                </a:solidFill>
                <a:highlight>
                  <a:srgbClr val="FFFFFF"/>
                </a:highlight>
              </a:rPr>
              <a:t>Sample rate (kHz): 48</a:t>
            </a:r>
            <a:endParaRPr sz="1150" i="1">
              <a:solidFill>
                <a:srgbClr val="1D1C1D"/>
              </a:solidFill>
              <a:highlight>
                <a:srgbClr val="FFFFFF"/>
              </a:highlight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cs-CZ" sz="1150" b="1" i="1">
                <a:solidFill>
                  <a:srgbClr val="1D1C1D"/>
                </a:solidFill>
                <a:highlight>
                  <a:srgbClr val="FFFFFF"/>
                </a:highlight>
              </a:rPr>
              <a:t>úroveň zvuku -12db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750" y="293350"/>
            <a:ext cx="611675" cy="41481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7"/>
          <p:cNvSpPr txBox="1">
            <a:spLocks noGrp="1"/>
          </p:cNvSpPr>
          <p:nvPr>
            <p:ph type="title"/>
          </p:nvPr>
        </p:nvSpPr>
        <p:spPr>
          <a:xfrm>
            <a:off x="311700" y="36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-CZ"/>
              <a:t>Pár tipů pro prerolly</a:t>
            </a:r>
            <a:endParaRPr/>
          </a:p>
        </p:txBody>
      </p:sp>
      <p:sp>
        <p:nvSpPr>
          <p:cNvPr id="125" name="Google Shape;125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6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Zaujměte diváka během prvních 5 vteřin, které nemůže přeskočit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Dejte zásadní informaci na začátek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Pokud to charakter vašeho sdělení dovolí, zkuste vytvořit „bumper“, tedy video v délce cca 5-6 vteřin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Pokud máte delší příběh, připravte více variant (15s, 20s, 30s) z nichž každá bude samostojná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Nezapomeňte CTA (Call to action)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cs-CZ"/>
              <a:t>Jakmile bude u nás možné lépe cílit na kategorie pořadů, přemýšlejte nad tím, jaký divák preroll uvidí (např. podle pořadu který následuje po prerollu) a dle toho personalizujte kreativu/komunikaci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4931275" y="4625650"/>
            <a:ext cx="40377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rgbClr val="041E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Fórum dárců 17/09/2025        www.ceskatelevize.cz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á média">
  <a:themeElements>
    <a:clrScheme name="Simple Light">
      <a:dk1>
        <a:srgbClr val="000000"/>
      </a:dk1>
      <a:lt1>
        <a:srgbClr val="161616"/>
      </a:lt1>
      <a:dk2>
        <a:srgbClr val="525252"/>
      </a:dk2>
      <a:lt2>
        <a:srgbClr val="F4F4F4"/>
      </a:lt2>
      <a:accent1>
        <a:srgbClr val="041E42"/>
      </a:accent1>
      <a:accent2>
        <a:srgbClr val="124990"/>
      </a:accent2>
      <a:accent3>
        <a:srgbClr val="DFE7FE"/>
      </a:accent3>
      <a:accent4>
        <a:srgbClr val="ED1C24"/>
      </a:accent4>
      <a:accent5>
        <a:srgbClr val="920D12"/>
      </a:accent5>
      <a:accent6>
        <a:srgbClr val="FB8D8F"/>
      </a:accent6>
      <a:hlink>
        <a:srgbClr val="ED1C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</Words>
  <Application>Microsoft Office PowerPoint</Application>
  <PresentationFormat>Předvádění na obrazovce (16:9)</PresentationFormat>
  <Paragraphs>67</Paragraphs>
  <Slides>7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Montserrat</vt:lpstr>
      <vt:lpstr>Montserrat Medium</vt:lpstr>
      <vt:lpstr>Nová média</vt:lpstr>
      <vt:lpstr>Oslovte desítky tisíc diváků on-line</vt:lpstr>
      <vt:lpstr>iVysílání a jeho návštěvnost</vt:lpstr>
      <vt:lpstr>Reklamní sdělení - preroll, postroll</vt:lpstr>
      <vt:lpstr>Možnosti měření a reportování</vt:lpstr>
      <vt:lpstr>Možnosti cílení</vt:lpstr>
      <vt:lpstr>Technické specifikace</vt:lpstr>
      <vt:lpstr>Pár tipů pro prerolly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Kytličková Kateřina</dc:creator>
  <cp:lastModifiedBy>Klára Libertová</cp:lastModifiedBy>
  <cp:revision>1</cp:revision>
  <dcterms:modified xsi:type="dcterms:W3CDTF">2025-09-15T13:41:17Z</dcterms:modified>
</cp:coreProperties>
</file>